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Light" charset="1" panose="00000400000000000000"/>
      <p:regular r:id="rId20"/>
    </p:embeddedFont>
    <p:embeddedFont>
      <p:font typeface="Poppins" charset="1" panose="00000500000000000000"/>
      <p:regular r:id="rId21"/>
    </p:embeddedFont>
    <p:embeddedFont>
      <p:font typeface="Computer Says No" charset="1" panose="00000400000000000000"/>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1.pn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true" flipV="false" rot="0">
            <a:off x="10749203" y="6519955"/>
            <a:ext cx="8078630" cy="11840963"/>
          </a:xfrm>
          <a:custGeom>
            <a:avLst/>
            <a:gdLst/>
            <a:ahLst/>
            <a:cxnLst/>
            <a:rect r="r" b="b" t="t" l="l"/>
            <a:pathLst>
              <a:path h="11840963" w="8078630">
                <a:moveTo>
                  <a:pt x="8078630" y="0"/>
                </a:moveTo>
                <a:lnTo>
                  <a:pt x="0" y="0"/>
                </a:lnTo>
                <a:lnTo>
                  <a:pt x="0" y="11840964"/>
                </a:lnTo>
                <a:lnTo>
                  <a:pt x="8078630" y="11840964"/>
                </a:lnTo>
                <a:lnTo>
                  <a:pt x="8078630" y="0"/>
                </a:lnTo>
                <a:close/>
              </a:path>
            </a:pathLst>
          </a:custGeom>
          <a:blipFill>
            <a:blip r:embed="rId3"/>
            <a:stretch>
              <a:fillRect l="0" t="0" r="0" b="0"/>
            </a:stretch>
          </a:blipFill>
        </p:spPr>
      </p:sp>
      <p:sp>
        <p:nvSpPr>
          <p:cNvPr name="Freeform 4" id="4"/>
          <p:cNvSpPr/>
          <p:nvPr/>
        </p:nvSpPr>
        <p:spPr>
          <a:xfrm flipH="false" flipV="false" rot="0">
            <a:off x="6056548" y="7095186"/>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4567618" y="-1658932"/>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5"/>
            <a:stretch>
              <a:fillRect l="0" t="0" r="0" b="0"/>
            </a:stretch>
          </a:blipFill>
        </p:spPr>
      </p:sp>
      <p:sp>
        <p:nvSpPr>
          <p:cNvPr name="Freeform 6" id="6"/>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TextBox 7" id="7"/>
          <p:cNvSpPr txBox="true"/>
          <p:nvPr/>
        </p:nvSpPr>
        <p:spPr>
          <a:xfrm rot="0">
            <a:off x="635548" y="6607515"/>
            <a:ext cx="8508452" cy="2292261"/>
          </a:xfrm>
          <a:prstGeom prst="rect">
            <a:avLst/>
          </a:prstGeom>
        </p:spPr>
        <p:txBody>
          <a:bodyPr anchor="t" rtlCol="false" tIns="0" lIns="0" bIns="0" rIns="0">
            <a:spAutoFit/>
          </a:bodyPr>
          <a:lstStyle/>
          <a:p>
            <a:pPr algn="l">
              <a:lnSpc>
                <a:spcPts val="4515"/>
              </a:lnSpc>
            </a:pPr>
            <a:r>
              <a:rPr lang="en-US" sz="3114" spc="-12">
                <a:solidFill>
                  <a:srgbClr val="6866E1"/>
                </a:solidFill>
                <a:latin typeface="Poppins Light"/>
                <a:ea typeface="Poppins Light"/>
                <a:cs typeface="Poppins Light"/>
                <a:sym typeface="Poppins Light"/>
              </a:rPr>
              <a:t>Sinh viên thực hiện:</a:t>
            </a:r>
          </a:p>
          <a:p>
            <a:pPr algn="l">
              <a:lnSpc>
                <a:spcPts val="4515"/>
              </a:lnSpc>
            </a:pPr>
            <a:r>
              <a:rPr lang="en-US" sz="3114" spc="-12">
                <a:solidFill>
                  <a:srgbClr val="6866E1"/>
                </a:solidFill>
                <a:latin typeface="Poppins Light"/>
                <a:ea typeface="Poppins Light"/>
                <a:cs typeface="Poppins Light"/>
                <a:sym typeface="Poppins Light"/>
              </a:rPr>
              <a:t>         Mạch Khánh Duy - </a:t>
            </a:r>
            <a:r>
              <a:rPr lang="en-US" sz="3114" spc="-12">
                <a:solidFill>
                  <a:srgbClr val="6866E1"/>
                </a:solidFill>
                <a:latin typeface="Poppins"/>
                <a:ea typeface="Poppins"/>
                <a:cs typeface="Poppins"/>
                <a:sym typeface="Poppins"/>
              </a:rPr>
              <a:t>110120164 - DA20TTA</a:t>
            </a:r>
          </a:p>
          <a:p>
            <a:pPr algn="l">
              <a:lnSpc>
                <a:spcPts val="4515"/>
              </a:lnSpc>
            </a:pPr>
            <a:r>
              <a:rPr lang="en-US" sz="3114" spc="-12">
                <a:solidFill>
                  <a:srgbClr val="6866E1"/>
                </a:solidFill>
                <a:latin typeface="Poppins Light"/>
                <a:ea typeface="Poppins Light"/>
                <a:cs typeface="Poppins Light"/>
                <a:sym typeface="Poppins Light"/>
              </a:rPr>
              <a:t>Giảng viên hướng dẫn:</a:t>
            </a:r>
          </a:p>
          <a:p>
            <a:pPr algn="l">
              <a:lnSpc>
                <a:spcPts val="4359"/>
              </a:lnSpc>
            </a:pPr>
            <a:r>
              <a:rPr lang="en-US" sz="3114">
                <a:solidFill>
                  <a:srgbClr val="6866E1"/>
                </a:solidFill>
                <a:latin typeface="Poppins Light"/>
                <a:ea typeface="Poppins Light"/>
                <a:cs typeface="Poppins Light"/>
                <a:sym typeface="Poppins Light"/>
              </a:rPr>
              <a:t>            </a:t>
            </a:r>
            <a:r>
              <a:rPr lang="en-US" sz="3114">
                <a:solidFill>
                  <a:srgbClr val="6866E1"/>
                </a:solidFill>
                <a:latin typeface="Poppins Light"/>
                <a:ea typeface="Poppins Light"/>
                <a:cs typeface="Poppins Light"/>
                <a:sym typeface="Poppins Light"/>
              </a:rPr>
              <a:t>ThS. Phạm Thị Trúc Mai</a:t>
            </a:r>
          </a:p>
        </p:txBody>
      </p:sp>
      <p:sp>
        <p:nvSpPr>
          <p:cNvPr name="Freeform 8" id="8"/>
          <p:cNvSpPr/>
          <p:nvPr/>
        </p:nvSpPr>
        <p:spPr>
          <a:xfrm flipH="false" flipV="false" rot="0">
            <a:off x="-1423634" y="2737616"/>
            <a:ext cx="3948234" cy="1724379"/>
          </a:xfrm>
          <a:custGeom>
            <a:avLst/>
            <a:gdLst/>
            <a:ahLst/>
            <a:cxnLst/>
            <a:rect r="r" b="b" t="t" l="l"/>
            <a:pathLst>
              <a:path h="1724379" w="3948234">
                <a:moveTo>
                  <a:pt x="0" y="0"/>
                </a:moveTo>
                <a:lnTo>
                  <a:pt x="3948234" y="0"/>
                </a:lnTo>
                <a:lnTo>
                  <a:pt x="3948234" y="1724380"/>
                </a:lnTo>
                <a:lnTo>
                  <a:pt x="0" y="1724380"/>
                </a:lnTo>
                <a:lnTo>
                  <a:pt x="0" y="0"/>
                </a:lnTo>
                <a:close/>
              </a:path>
            </a:pathLst>
          </a:custGeom>
          <a:blipFill>
            <a:blip r:embed="rId6"/>
            <a:stretch>
              <a:fillRect l="0" t="0" r="0" b="0"/>
            </a:stretch>
          </a:blipFill>
        </p:spPr>
      </p:sp>
      <p:sp>
        <p:nvSpPr>
          <p:cNvPr name="Freeform 9" id="9"/>
          <p:cNvSpPr/>
          <p:nvPr/>
        </p:nvSpPr>
        <p:spPr>
          <a:xfrm flipH="false" flipV="false" rot="0">
            <a:off x="-1154407" y="826341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7"/>
            <a:stretch>
              <a:fillRect l="0" t="0" r="0" b="0"/>
            </a:stretch>
          </a:blipFill>
        </p:spPr>
      </p:sp>
      <p:sp>
        <p:nvSpPr>
          <p:cNvPr name="TextBox 10" id="10"/>
          <p:cNvSpPr txBox="true"/>
          <p:nvPr/>
        </p:nvSpPr>
        <p:spPr>
          <a:xfrm rot="0">
            <a:off x="3575060" y="2736115"/>
            <a:ext cx="10586421" cy="1222831"/>
          </a:xfrm>
          <a:prstGeom prst="rect">
            <a:avLst/>
          </a:prstGeom>
        </p:spPr>
        <p:txBody>
          <a:bodyPr anchor="t" rtlCol="false" tIns="0" lIns="0" bIns="0" rIns="0">
            <a:spAutoFit/>
          </a:bodyPr>
          <a:lstStyle/>
          <a:p>
            <a:pPr algn="ctr">
              <a:lnSpc>
                <a:spcPts val="3744"/>
              </a:lnSpc>
            </a:pPr>
            <a:r>
              <a:rPr lang="en-US" sz="5200">
                <a:solidFill>
                  <a:srgbClr val="6866E1"/>
                </a:solidFill>
                <a:latin typeface="Computer Says No"/>
                <a:ea typeface="Computer Says No"/>
                <a:cs typeface="Computer Says No"/>
                <a:sym typeface="Computer Says No"/>
              </a:rPr>
              <a:t>TRƯỜNG ĐẠI HỌC TRÀ VINH</a:t>
            </a:r>
            <a:r>
              <a:rPr lang="en-US" sz="5200">
                <a:solidFill>
                  <a:srgbClr val="6866E1"/>
                </a:solidFill>
                <a:latin typeface="Computer Says No"/>
                <a:ea typeface="Computer Says No"/>
                <a:cs typeface="Computer Says No"/>
                <a:sym typeface="Computer Says No"/>
              </a:rPr>
              <a:t> </a:t>
            </a:r>
          </a:p>
          <a:p>
            <a:pPr algn="ctr">
              <a:lnSpc>
                <a:spcPts val="4895"/>
              </a:lnSpc>
            </a:pPr>
            <a:r>
              <a:rPr lang="en-US" sz="6799">
                <a:solidFill>
                  <a:srgbClr val="6866E1"/>
                </a:solidFill>
                <a:latin typeface="Computer Says No"/>
                <a:ea typeface="Computer Says No"/>
                <a:cs typeface="Computer Says No"/>
                <a:sym typeface="Computer Says No"/>
              </a:rPr>
              <a:t>KHOA KỸ THUẬT VÀ CÔNG NGHỆ</a:t>
            </a:r>
          </a:p>
        </p:txBody>
      </p:sp>
      <p:sp>
        <p:nvSpPr>
          <p:cNvPr name="Freeform 11" id="11"/>
          <p:cNvSpPr/>
          <p:nvPr/>
        </p:nvSpPr>
        <p:spPr>
          <a:xfrm flipH="false" flipV="false" rot="0">
            <a:off x="56117" y="0"/>
            <a:ext cx="18175766" cy="2351662"/>
          </a:xfrm>
          <a:custGeom>
            <a:avLst/>
            <a:gdLst/>
            <a:ahLst/>
            <a:cxnLst/>
            <a:rect r="r" b="b" t="t" l="l"/>
            <a:pathLst>
              <a:path h="2351662" w="18175766">
                <a:moveTo>
                  <a:pt x="0" y="0"/>
                </a:moveTo>
                <a:lnTo>
                  <a:pt x="18175766" y="0"/>
                </a:lnTo>
                <a:lnTo>
                  <a:pt x="18175766" y="2351662"/>
                </a:lnTo>
                <a:lnTo>
                  <a:pt x="0" y="2351662"/>
                </a:lnTo>
                <a:lnTo>
                  <a:pt x="0" y="0"/>
                </a:lnTo>
                <a:close/>
              </a:path>
            </a:pathLst>
          </a:custGeom>
          <a:blipFill>
            <a:blip r:embed="rId8"/>
            <a:stretch>
              <a:fillRect l="-1411" t="0" r="-1411" b="0"/>
            </a:stretch>
          </a:blipFill>
        </p:spPr>
      </p:sp>
      <p:sp>
        <p:nvSpPr>
          <p:cNvPr name="TextBox 12" id="12"/>
          <p:cNvSpPr txBox="true"/>
          <p:nvPr/>
        </p:nvSpPr>
        <p:spPr>
          <a:xfrm rot="0">
            <a:off x="2524600" y="4467225"/>
            <a:ext cx="12888362" cy="1582928"/>
          </a:xfrm>
          <a:prstGeom prst="rect">
            <a:avLst/>
          </a:prstGeom>
        </p:spPr>
        <p:txBody>
          <a:bodyPr anchor="t" rtlCol="false" tIns="0" lIns="0" bIns="0" rIns="0">
            <a:spAutoFit/>
          </a:bodyPr>
          <a:lstStyle/>
          <a:p>
            <a:pPr algn="ctr">
              <a:lnSpc>
                <a:spcPts val="5759"/>
              </a:lnSpc>
            </a:pPr>
            <a:r>
              <a:rPr lang="en-US" sz="7999">
                <a:solidFill>
                  <a:srgbClr val="6866E1"/>
                </a:solidFill>
                <a:latin typeface="Computer Says No"/>
                <a:ea typeface="Computer Says No"/>
                <a:cs typeface="Computer Says No"/>
                <a:sym typeface="Computer Says No"/>
              </a:rPr>
              <a:t>XÂY DỰNG HỆ THỐNG DỰ ĐOÁN ĐIỂM TÍCH LŨY</a:t>
            </a:r>
            <a:r>
              <a:rPr lang="en-US" sz="7999">
                <a:solidFill>
                  <a:srgbClr val="6866E1"/>
                </a:solidFill>
                <a:latin typeface="Computer Says No"/>
                <a:ea typeface="Computer Says No"/>
                <a:cs typeface="Computer Says No"/>
                <a:sym typeface="Computer Says No"/>
              </a:rPr>
              <a:t> </a:t>
            </a:r>
          </a:p>
          <a:p>
            <a:pPr algn="ctr">
              <a:lnSpc>
                <a:spcPts val="5759"/>
              </a:lnSpc>
            </a:pPr>
            <a:r>
              <a:rPr lang="en-US" sz="7999">
                <a:solidFill>
                  <a:srgbClr val="6866E1"/>
                </a:solidFill>
                <a:latin typeface="Computer Says No"/>
                <a:ea typeface="Computer Says No"/>
                <a:cs typeface="Computer Says No"/>
                <a:sym typeface="Computer Says No"/>
              </a:rPr>
              <a:t>CHO SINH VIÊN TRƯỜNG ĐẠI HỌC TRÀ VINH</a:t>
            </a:r>
          </a:p>
        </p:txBody>
      </p:sp>
      <p:sp>
        <p:nvSpPr>
          <p:cNvPr name="TextBox 13" id="13"/>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4150113" y="2375362"/>
            <a:ext cx="9987774" cy="7536428"/>
          </a:xfrm>
          <a:custGeom>
            <a:avLst/>
            <a:gdLst/>
            <a:ahLst/>
            <a:cxnLst/>
            <a:rect r="r" b="b" t="t" l="l"/>
            <a:pathLst>
              <a:path h="7536428" w="9987774">
                <a:moveTo>
                  <a:pt x="0" y="0"/>
                </a:moveTo>
                <a:lnTo>
                  <a:pt x="9987774" y="0"/>
                </a:lnTo>
                <a:lnTo>
                  <a:pt x="9987774" y="7536428"/>
                </a:lnTo>
                <a:lnTo>
                  <a:pt x="0" y="7536428"/>
                </a:lnTo>
                <a:lnTo>
                  <a:pt x="0" y="0"/>
                </a:lnTo>
                <a:close/>
              </a:path>
            </a:pathLst>
          </a:custGeom>
          <a:blipFill>
            <a:blip r:embed="rId4"/>
            <a:stretch>
              <a:fillRect l="0" t="0" r="0" b="0"/>
            </a:stretch>
          </a:blipFill>
        </p:spPr>
      </p:sp>
      <p:sp>
        <p:nvSpPr>
          <p:cNvPr name="TextBox 6" id="6"/>
          <p:cNvSpPr txBox="true"/>
          <p:nvPr/>
        </p:nvSpPr>
        <p:spPr>
          <a:xfrm rot="0">
            <a:off x="-415785" y="1625104"/>
            <a:ext cx="5509482" cy="750258"/>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MÔ TẢ CHỨC NĂNG</a:t>
            </a:r>
          </a:p>
        </p:txBody>
      </p:sp>
      <p:sp>
        <p:nvSpPr>
          <p:cNvPr name="TextBox 7" id="7"/>
          <p:cNvSpPr txBox="true"/>
          <p:nvPr/>
        </p:nvSpPr>
        <p:spPr>
          <a:xfrm rot="0">
            <a:off x="3104658" y="384343"/>
            <a:ext cx="12078684" cy="1284441"/>
          </a:xfrm>
          <a:prstGeom prst="rect">
            <a:avLst/>
          </a:prstGeom>
        </p:spPr>
        <p:txBody>
          <a:bodyPr anchor="t" rtlCol="false" tIns="0" lIns="0" bIns="0" rIns="0">
            <a:spAutoFit/>
          </a:bodyPr>
          <a:lstStyle/>
          <a:p>
            <a:pPr algn="ctr" marL="0" indent="0" lvl="0">
              <a:lnSpc>
                <a:spcPts val="8645"/>
              </a:lnSpc>
              <a:spcBef>
                <a:spcPct val="0"/>
              </a:spcBef>
            </a:pPr>
            <a:r>
              <a:rPr lang="en-US" sz="12007">
                <a:solidFill>
                  <a:srgbClr val="6866E1"/>
                </a:solidFill>
                <a:latin typeface="Computer Says No"/>
                <a:ea typeface="Computer Says No"/>
                <a:cs typeface="Computer Says No"/>
                <a:sym typeface="Computer Says No"/>
              </a:rPr>
              <a:t>HIỆN THỰC HÓA NGHIÊN CỨU</a:t>
            </a:r>
          </a:p>
        </p:txBody>
      </p:sp>
      <p:grpSp>
        <p:nvGrpSpPr>
          <p:cNvPr name="Group 8" id="8"/>
          <p:cNvGrpSpPr/>
          <p:nvPr/>
        </p:nvGrpSpPr>
        <p:grpSpPr>
          <a:xfrm rot="0">
            <a:off x="12088178" y="9364028"/>
            <a:ext cx="1277302" cy="228600"/>
            <a:chOff x="0" y="0"/>
            <a:chExt cx="1703070" cy="304800"/>
          </a:xfrm>
        </p:grpSpPr>
        <p:sp>
          <p:nvSpPr>
            <p:cNvPr name="Freeform 9" id="9"/>
            <p:cNvSpPr/>
            <p:nvPr/>
          </p:nvSpPr>
          <p:spPr>
            <a:xfrm flipH="false" flipV="false" rot="0">
              <a:off x="49530" y="30480"/>
              <a:ext cx="1604010" cy="226060"/>
            </a:xfrm>
            <a:custGeom>
              <a:avLst/>
              <a:gdLst/>
              <a:ahLst/>
              <a:cxnLst/>
              <a:rect r="r" b="b" t="t" l="l"/>
              <a:pathLst>
                <a:path h="226060" w="1604010">
                  <a:moveTo>
                    <a:pt x="58420" y="73660"/>
                  </a:moveTo>
                  <a:cubicBezTo>
                    <a:pt x="210820" y="41910"/>
                    <a:pt x="264160" y="39370"/>
                    <a:pt x="360680" y="34290"/>
                  </a:cubicBezTo>
                  <a:cubicBezTo>
                    <a:pt x="588010" y="24130"/>
                    <a:pt x="1385570" y="0"/>
                    <a:pt x="1518920" y="20320"/>
                  </a:cubicBezTo>
                  <a:cubicBezTo>
                    <a:pt x="1546860" y="25400"/>
                    <a:pt x="1555750" y="25400"/>
                    <a:pt x="1569720" y="38100"/>
                  </a:cubicBezTo>
                  <a:cubicBezTo>
                    <a:pt x="1586230" y="52070"/>
                    <a:pt x="1602740" y="87630"/>
                    <a:pt x="1602740" y="109220"/>
                  </a:cubicBezTo>
                  <a:cubicBezTo>
                    <a:pt x="1602740" y="127000"/>
                    <a:pt x="1593850" y="146050"/>
                    <a:pt x="1582420" y="160020"/>
                  </a:cubicBezTo>
                  <a:cubicBezTo>
                    <a:pt x="1572260" y="172720"/>
                    <a:pt x="1554480" y="185420"/>
                    <a:pt x="1536700" y="186690"/>
                  </a:cubicBezTo>
                  <a:cubicBezTo>
                    <a:pt x="1515110" y="190500"/>
                    <a:pt x="1478280" y="180340"/>
                    <a:pt x="1460500" y="166370"/>
                  </a:cubicBezTo>
                  <a:cubicBezTo>
                    <a:pt x="1446530" y="154940"/>
                    <a:pt x="1437640" y="137160"/>
                    <a:pt x="1435100" y="118110"/>
                  </a:cubicBezTo>
                  <a:cubicBezTo>
                    <a:pt x="1433830" y="96520"/>
                    <a:pt x="1443990" y="59690"/>
                    <a:pt x="1460500" y="44450"/>
                  </a:cubicBezTo>
                  <a:cubicBezTo>
                    <a:pt x="1478280" y="27940"/>
                    <a:pt x="1515110" y="20320"/>
                    <a:pt x="1536700" y="22860"/>
                  </a:cubicBezTo>
                  <a:cubicBezTo>
                    <a:pt x="1554480" y="25400"/>
                    <a:pt x="1572260" y="38100"/>
                    <a:pt x="1582420" y="50800"/>
                  </a:cubicBezTo>
                  <a:cubicBezTo>
                    <a:pt x="1593850" y="63500"/>
                    <a:pt x="1601470" y="83820"/>
                    <a:pt x="1602740" y="100330"/>
                  </a:cubicBezTo>
                  <a:cubicBezTo>
                    <a:pt x="1604010" y="116840"/>
                    <a:pt x="1600200" y="138430"/>
                    <a:pt x="1588770" y="152400"/>
                  </a:cubicBezTo>
                  <a:cubicBezTo>
                    <a:pt x="1574800" y="168910"/>
                    <a:pt x="1557020" y="180340"/>
                    <a:pt x="1518920" y="189230"/>
                  </a:cubicBezTo>
                  <a:cubicBezTo>
                    <a:pt x="1377950" y="223520"/>
                    <a:pt x="693420" y="175260"/>
                    <a:pt x="480060" y="177800"/>
                  </a:cubicBezTo>
                  <a:cubicBezTo>
                    <a:pt x="384810" y="180340"/>
                    <a:pt x="340360" y="179070"/>
                    <a:pt x="273050" y="186690"/>
                  </a:cubicBezTo>
                  <a:cubicBezTo>
                    <a:pt x="205740" y="194310"/>
                    <a:pt x="120650" y="226060"/>
                    <a:pt x="76200" y="222250"/>
                  </a:cubicBezTo>
                  <a:cubicBezTo>
                    <a:pt x="54610" y="220980"/>
                    <a:pt x="39370" y="214630"/>
                    <a:pt x="26670" y="204470"/>
                  </a:cubicBezTo>
                  <a:cubicBezTo>
                    <a:pt x="13970" y="193040"/>
                    <a:pt x="3810" y="172720"/>
                    <a:pt x="1270" y="156210"/>
                  </a:cubicBezTo>
                  <a:cubicBezTo>
                    <a:pt x="0" y="139700"/>
                    <a:pt x="5080" y="118110"/>
                    <a:pt x="13970" y="105410"/>
                  </a:cubicBezTo>
                  <a:cubicBezTo>
                    <a:pt x="24130" y="91440"/>
                    <a:pt x="58420" y="73660"/>
                    <a:pt x="58420" y="73660"/>
                  </a:cubicBezTo>
                </a:path>
              </a:pathLst>
            </a:custGeom>
            <a:solidFill>
              <a:srgbClr val="FFFFFF"/>
            </a:solidFill>
            <a:ln cap="sq">
              <a:noFill/>
              <a:prstDash val="solid"/>
              <a:miter/>
            </a:ln>
          </p:spPr>
        </p:sp>
      </p:grpSp>
      <p:grpSp>
        <p:nvGrpSpPr>
          <p:cNvPr name="Group 10" id="10"/>
          <p:cNvGrpSpPr/>
          <p:nvPr/>
        </p:nvGrpSpPr>
        <p:grpSpPr>
          <a:xfrm rot="0">
            <a:off x="11846107" y="9258300"/>
            <a:ext cx="1032510" cy="443865"/>
            <a:chOff x="0" y="0"/>
            <a:chExt cx="1376680" cy="591820"/>
          </a:xfrm>
        </p:grpSpPr>
        <p:sp>
          <p:nvSpPr>
            <p:cNvPr name="Freeform 11" id="11"/>
            <p:cNvSpPr/>
            <p:nvPr/>
          </p:nvSpPr>
          <p:spPr>
            <a:xfrm flipH="false" flipV="false" rot="0">
              <a:off x="38100" y="44450"/>
              <a:ext cx="1290320" cy="510540"/>
            </a:xfrm>
            <a:custGeom>
              <a:avLst/>
              <a:gdLst/>
              <a:ahLst/>
              <a:cxnLst/>
              <a:rect r="r" b="b" t="t" l="l"/>
              <a:pathLst>
                <a:path h="510540" w="1290320">
                  <a:moveTo>
                    <a:pt x="113030" y="161290"/>
                  </a:moveTo>
                  <a:cubicBezTo>
                    <a:pt x="328930" y="16510"/>
                    <a:pt x="346710" y="19050"/>
                    <a:pt x="363220" y="25400"/>
                  </a:cubicBezTo>
                  <a:cubicBezTo>
                    <a:pt x="379730" y="31750"/>
                    <a:pt x="396240" y="48260"/>
                    <a:pt x="403860" y="63500"/>
                  </a:cubicBezTo>
                  <a:cubicBezTo>
                    <a:pt x="412750" y="80010"/>
                    <a:pt x="414020" y="102870"/>
                    <a:pt x="410210" y="120650"/>
                  </a:cubicBezTo>
                  <a:cubicBezTo>
                    <a:pt x="405130" y="137160"/>
                    <a:pt x="387350" y="144780"/>
                    <a:pt x="377190" y="166370"/>
                  </a:cubicBezTo>
                  <a:cubicBezTo>
                    <a:pt x="355600" y="207010"/>
                    <a:pt x="337820" y="320040"/>
                    <a:pt x="318770" y="360680"/>
                  </a:cubicBezTo>
                  <a:cubicBezTo>
                    <a:pt x="309880" y="381000"/>
                    <a:pt x="303530" y="392430"/>
                    <a:pt x="290830" y="402590"/>
                  </a:cubicBezTo>
                  <a:cubicBezTo>
                    <a:pt x="276860" y="414020"/>
                    <a:pt x="254000" y="424180"/>
                    <a:pt x="236220" y="425450"/>
                  </a:cubicBezTo>
                  <a:cubicBezTo>
                    <a:pt x="217170" y="425450"/>
                    <a:pt x="194310" y="415290"/>
                    <a:pt x="180340" y="405130"/>
                  </a:cubicBezTo>
                  <a:cubicBezTo>
                    <a:pt x="170180" y="396240"/>
                    <a:pt x="161290" y="387350"/>
                    <a:pt x="157480" y="372110"/>
                  </a:cubicBezTo>
                  <a:cubicBezTo>
                    <a:pt x="151130" y="346710"/>
                    <a:pt x="149860" y="284480"/>
                    <a:pt x="168910" y="254000"/>
                  </a:cubicBezTo>
                  <a:cubicBezTo>
                    <a:pt x="186690" y="224790"/>
                    <a:pt x="231140" y="208280"/>
                    <a:pt x="262890" y="191770"/>
                  </a:cubicBezTo>
                  <a:cubicBezTo>
                    <a:pt x="290830" y="177800"/>
                    <a:pt x="317500" y="161290"/>
                    <a:pt x="346710" y="161290"/>
                  </a:cubicBezTo>
                  <a:cubicBezTo>
                    <a:pt x="378460" y="161290"/>
                    <a:pt x="421640" y="177800"/>
                    <a:pt x="447040" y="198120"/>
                  </a:cubicBezTo>
                  <a:cubicBezTo>
                    <a:pt x="471170" y="218440"/>
                    <a:pt x="490220" y="252730"/>
                    <a:pt x="497840" y="279400"/>
                  </a:cubicBezTo>
                  <a:cubicBezTo>
                    <a:pt x="505460" y="303530"/>
                    <a:pt x="504190" y="330200"/>
                    <a:pt x="499110" y="349250"/>
                  </a:cubicBezTo>
                  <a:cubicBezTo>
                    <a:pt x="496570" y="364490"/>
                    <a:pt x="492760" y="375920"/>
                    <a:pt x="482600" y="386080"/>
                  </a:cubicBezTo>
                  <a:cubicBezTo>
                    <a:pt x="471170" y="400050"/>
                    <a:pt x="449580" y="415290"/>
                    <a:pt x="430530" y="417830"/>
                  </a:cubicBezTo>
                  <a:cubicBezTo>
                    <a:pt x="412750" y="421640"/>
                    <a:pt x="387350" y="416560"/>
                    <a:pt x="370840" y="407670"/>
                  </a:cubicBezTo>
                  <a:cubicBezTo>
                    <a:pt x="354330" y="397510"/>
                    <a:pt x="339090" y="381000"/>
                    <a:pt x="334010" y="359410"/>
                  </a:cubicBezTo>
                  <a:cubicBezTo>
                    <a:pt x="325120" y="330200"/>
                    <a:pt x="337820" y="276860"/>
                    <a:pt x="346710" y="241300"/>
                  </a:cubicBezTo>
                  <a:cubicBezTo>
                    <a:pt x="354330" y="210820"/>
                    <a:pt x="367030" y="180340"/>
                    <a:pt x="382270" y="158750"/>
                  </a:cubicBezTo>
                  <a:cubicBezTo>
                    <a:pt x="394970" y="139700"/>
                    <a:pt x="410210" y="123190"/>
                    <a:pt x="425450" y="115570"/>
                  </a:cubicBezTo>
                  <a:cubicBezTo>
                    <a:pt x="438150" y="109220"/>
                    <a:pt x="450850" y="106680"/>
                    <a:pt x="466090" y="107950"/>
                  </a:cubicBezTo>
                  <a:cubicBezTo>
                    <a:pt x="482600" y="110490"/>
                    <a:pt x="508000" y="120650"/>
                    <a:pt x="520700" y="133350"/>
                  </a:cubicBezTo>
                  <a:cubicBezTo>
                    <a:pt x="533400" y="147320"/>
                    <a:pt x="544830" y="165100"/>
                    <a:pt x="544830" y="189230"/>
                  </a:cubicBezTo>
                  <a:cubicBezTo>
                    <a:pt x="544830" y="240030"/>
                    <a:pt x="477520" y="370840"/>
                    <a:pt x="440690" y="419100"/>
                  </a:cubicBezTo>
                  <a:cubicBezTo>
                    <a:pt x="419100" y="447040"/>
                    <a:pt x="406400" y="462280"/>
                    <a:pt x="374650" y="474980"/>
                  </a:cubicBezTo>
                  <a:cubicBezTo>
                    <a:pt x="322580" y="496570"/>
                    <a:pt x="204470" y="510540"/>
                    <a:pt x="139700" y="495300"/>
                  </a:cubicBezTo>
                  <a:cubicBezTo>
                    <a:pt x="88900" y="481330"/>
                    <a:pt x="26670" y="449580"/>
                    <a:pt x="12700" y="411480"/>
                  </a:cubicBezTo>
                  <a:cubicBezTo>
                    <a:pt x="0" y="377190"/>
                    <a:pt x="34290" y="314960"/>
                    <a:pt x="53340" y="280670"/>
                  </a:cubicBezTo>
                  <a:cubicBezTo>
                    <a:pt x="69850" y="251460"/>
                    <a:pt x="90170" y="237490"/>
                    <a:pt x="115570" y="212090"/>
                  </a:cubicBezTo>
                  <a:cubicBezTo>
                    <a:pt x="153670" y="177800"/>
                    <a:pt x="209550" y="121920"/>
                    <a:pt x="264160" y="99060"/>
                  </a:cubicBezTo>
                  <a:cubicBezTo>
                    <a:pt x="314960" y="77470"/>
                    <a:pt x="382270" y="72390"/>
                    <a:pt x="430530" y="74930"/>
                  </a:cubicBezTo>
                  <a:cubicBezTo>
                    <a:pt x="467360" y="76200"/>
                    <a:pt x="502920" y="80010"/>
                    <a:pt x="528320" y="100330"/>
                  </a:cubicBezTo>
                  <a:cubicBezTo>
                    <a:pt x="554990" y="121920"/>
                    <a:pt x="571500" y="167640"/>
                    <a:pt x="582930" y="208280"/>
                  </a:cubicBezTo>
                  <a:cubicBezTo>
                    <a:pt x="594360" y="256540"/>
                    <a:pt x="562610" y="360680"/>
                    <a:pt x="586740" y="374650"/>
                  </a:cubicBezTo>
                  <a:cubicBezTo>
                    <a:pt x="608330" y="386080"/>
                    <a:pt x="660400" y="323850"/>
                    <a:pt x="706120" y="309880"/>
                  </a:cubicBezTo>
                  <a:cubicBezTo>
                    <a:pt x="760730" y="293370"/>
                    <a:pt x="826770" y="297180"/>
                    <a:pt x="897890" y="294640"/>
                  </a:cubicBezTo>
                  <a:cubicBezTo>
                    <a:pt x="990600" y="290830"/>
                    <a:pt x="1159510" y="288290"/>
                    <a:pt x="1212850" y="294640"/>
                  </a:cubicBezTo>
                  <a:cubicBezTo>
                    <a:pt x="1230630" y="297180"/>
                    <a:pt x="1236980" y="297180"/>
                    <a:pt x="1247140" y="303530"/>
                  </a:cubicBezTo>
                  <a:cubicBezTo>
                    <a:pt x="1261110" y="311150"/>
                    <a:pt x="1277620" y="327660"/>
                    <a:pt x="1282700" y="342900"/>
                  </a:cubicBezTo>
                  <a:cubicBezTo>
                    <a:pt x="1289050" y="358140"/>
                    <a:pt x="1287780" y="382270"/>
                    <a:pt x="1283970" y="396240"/>
                  </a:cubicBezTo>
                  <a:cubicBezTo>
                    <a:pt x="1280160" y="408940"/>
                    <a:pt x="1273810" y="419100"/>
                    <a:pt x="1263650" y="426720"/>
                  </a:cubicBezTo>
                  <a:cubicBezTo>
                    <a:pt x="1250950" y="435610"/>
                    <a:pt x="1239520" y="441960"/>
                    <a:pt x="1212850" y="445770"/>
                  </a:cubicBezTo>
                  <a:cubicBezTo>
                    <a:pt x="1131570" y="459740"/>
                    <a:pt x="786130" y="447040"/>
                    <a:pt x="689610" y="420370"/>
                  </a:cubicBezTo>
                  <a:cubicBezTo>
                    <a:pt x="648970" y="408940"/>
                    <a:pt x="622300" y="398780"/>
                    <a:pt x="607060" y="377190"/>
                  </a:cubicBezTo>
                  <a:cubicBezTo>
                    <a:pt x="593090" y="355600"/>
                    <a:pt x="590550" y="313690"/>
                    <a:pt x="599440" y="288290"/>
                  </a:cubicBezTo>
                  <a:cubicBezTo>
                    <a:pt x="608330" y="264160"/>
                    <a:pt x="628650" y="245110"/>
                    <a:pt x="659130" y="227330"/>
                  </a:cubicBezTo>
                  <a:cubicBezTo>
                    <a:pt x="713740" y="194310"/>
                    <a:pt x="869950" y="147320"/>
                    <a:pt x="922020" y="151130"/>
                  </a:cubicBezTo>
                  <a:cubicBezTo>
                    <a:pt x="944880" y="152400"/>
                    <a:pt x="958850" y="160020"/>
                    <a:pt x="970280" y="171450"/>
                  </a:cubicBezTo>
                  <a:cubicBezTo>
                    <a:pt x="981710" y="182880"/>
                    <a:pt x="991870" y="201930"/>
                    <a:pt x="993140" y="218440"/>
                  </a:cubicBezTo>
                  <a:cubicBezTo>
                    <a:pt x="994410" y="234950"/>
                    <a:pt x="988060" y="256540"/>
                    <a:pt x="977900" y="269240"/>
                  </a:cubicBezTo>
                  <a:cubicBezTo>
                    <a:pt x="969010" y="283210"/>
                    <a:pt x="956310" y="289560"/>
                    <a:pt x="933450" y="298450"/>
                  </a:cubicBezTo>
                  <a:cubicBezTo>
                    <a:pt x="883920" y="314960"/>
                    <a:pt x="735330" y="306070"/>
                    <a:pt x="673100" y="323850"/>
                  </a:cubicBezTo>
                  <a:cubicBezTo>
                    <a:pt x="636270" y="334010"/>
                    <a:pt x="612140" y="359410"/>
                    <a:pt x="590550" y="365760"/>
                  </a:cubicBezTo>
                  <a:cubicBezTo>
                    <a:pt x="576580" y="369570"/>
                    <a:pt x="567690" y="372110"/>
                    <a:pt x="554990" y="369570"/>
                  </a:cubicBezTo>
                  <a:cubicBezTo>
                    <a:pt x="538480" y="364490"/>
                    <a:pt x="509270" y="346710"/>
                    <a:pt x="500380" y="328930"/>
                  </a:cubicBezTo>
                  <a:cubicBezTo>
                    <a:pt x="491490" y="311150"/>
                    <a:pt x="494030" y="278130"/>
                    <a:pt x="502920" y="260350"/>
                  </a:cubicBezTo>
                  <a:cubicBezTo>
                    <a:pt x="510540" y="245110"/>
                    <a:pt x="521970" y="234950"/>
                    <a:pt x="542290" y="227330"/>
                  </a:cubicBezTo>
                  <a:cubicBezTo>
                    <a:pt x="589280" y="212090"/>
                    <a:pt x="758190" y="223520"/>
                    <a:pt x="797560" y="241300"/>
                  </a:cubicBezTo>
                  <a:cubicBezTo>
                    <a:pt x="812800" y="247650"/>
                    <a:pt x="817880" y="254000"/>
                    <a:pt x="824230" y="265430"/>
                  </a:cubicBezTo>
                  <a:cubicBezTo>
                    <a:pt x="831850" y="278130"/>
                    <a:pt x="836930" y="302260"/>
                    <a:pt x="835660" y="317500"/>
                  </a:cubicBezTo>
                  <a:cubicBezTo>
                    <a:pt x="834390" y="328930"/>
                    <a:pt x="829310" y="340360"/>
                    <a:pt x="821690" y="350520"/>
                  </a:cubicBezTo>
                  <a:cubicBezTo>
                    <a:pt x="811530" y="361950"/>
                    <a:pt x="801370" y="372110"/>
                    <a:pt x="777240" y="378460"/>
                  </a:cubicBezTo>
                  <a:cubicBezTo>
                    <a:pt x="703580" y="400050"/>
                    <a:pt x="400050" y="396240"/>
                    <a:pt x="298450" y="374650"/>
                  </a:cubicBezTo>
                  <a:cubicBezTo>
                    <a:pt x="247650" y="364490"/>
                    <a:pt x="210820" y="347980"/>
                    <a:pt x="189230" y="327660"/>
                  </a:cubicBezTo>
                  <a:cubicBezTo>
                    <a:pt x="176530" y="314960"/>
                    <a:pt x="168910" y="298450"/>
                    <a:pt x="167640" y="283210"/>
                  </a:cubicBezTo>
                  <a:cubicBezTo>
                    <a:pt x="166370" y="267970"/>
                    <a:pt x="173990" y="247650"/>
                    <a:pt x="181610" y="234950"/>
                  </a:cubicBezTo>
                  <a:cubicBezTo>
                    <a:pt x="187960" y="224790"/>
                    <a:pt x="196850" y="218440"/>
                    <a:pt x="208280" y="213360"/>
                  </a:cubicBezTo>
                  <a:cubicBezTo>
                    <a:pt x="220980" y="208280"/>
                    <a:pt x="238760" y="217170"/>
                    <a:pt x="257810" y="209550"/>
                  </a:cubicBezTo>
                  <a:cubicBezTo>
                    <a:pt x="289560" y="196850"/>
                    <a:pt x="375920" y="132080"/>
                    <a:pt x="370840" y="121920"/>
                  </a:cubicBezTo>
                  <a:cubicBezTo>
                    <a:pt x="364490" y="109220"/>
                    <a:pt x="199390" y="151130"/>
                    <a:pt x="158750" y="170180"/>
                  </a:cubicBezTo>
                  <a:cubicBezTo>
                    <a:pt x="140970" y="179070"/>
                    <a:pt x="135890" y="194310"/>
                    <a:pt x="123190" y="198120"/>
                  </a:cubicBezTo>
                  <a:cubicBezTo>
                    <a:pt x="111760" y="201930"/>
                    <a:pt x="97790" y="199390"/>
                    <a:pt x="86360" y="195580"/>
                  </a:cubicBezTo>
                  <a:cubicBezTo>
                    <a:pt x="74930" y="191770"/>
                    <a:pt x="63500" y="186690"/>
                    <a:pt x="55880" y="176530"/>
                  </a:cubicBezTo>
                  <a:cubicBezTo>
                    <a:pt x="44450" y="165100"/>
                    <a:pt x="34290" y="143510"/>
                    <a:pt x="33020" y="128270"/>
                  </a:cubicBezTo>
                  <a:cubicBezTo>
                    <a:pt x="31750" y="115570"/>
                    <a:pt x="33020" y="102870"/>
                    <a:pt x="39370" y="91440"/>
                  </a:cubicBezTo>
                  <a:cubicBezTo>
                    <a:pt x="46990" y="77470"/>
                    <a:pt x="57150" y="59690"/>
                    <a:pt x="77470" y="53340"/>
                  </a:cubicBezTo>
                  <a:cubicBezTo>
                    <a:pt x="116840" y="40640"/>
                    <a:pt x="240030" y="58420"/>
                    <a:pt x="279400" y="86360"/>
                  </a:cubicBezTo>
                  <a:cubicBezTo>
                    <a:pt x="304800" y="105410"/>
                    <a:pt x="287020" y="144780"/>
                    <a:pt x="320040" y="166370"/>
                  </a:cubicBezTo>
                  <a:cubicBezTo>
                    <a:pt x="419100" y="229870"/>
                    <a:pt x="1051560" y="168910"/>
                    <a:pt x="1145540" y="201930"/>
                  </a:cubicBezTo>
                  <a:cubicBezTo>
                    <a:pt x="1167130" y="209550"/>
                    <a:pt x="1174750" y="217170"/>
                    <a:pt x="1182370" y="227330"/>
                  </a:cubicBezTo>
                  <a:cubicBezTo>
                    <a:pt x="1188720" y="236220"/>
                    <a:pt x="1191260" y="245110"/>
                    <a:pt x="1192530" y="256540"/>
                  </a:cubicBezTo>
                  <a:cubicBezTo>
                    <a:pt x="1192530" y="269240"/>
                    <a:pt x="1187450" y="288290"/>
                    <a:pt x="1181100" y="299720"/>
                  </a:cubicBezTo>
                  <a:cubicBezTo>
                    <a:pt x="1174750" y="308610"/>
                    <a:pt x="1165860" y="314960"/>
                    <a:pt x="1156970" y="318770"/>
                  </a:cubicBezTo>
                  <a:cubicBezTo>
                    <a:pt x="1149350" y="323850"/>
                    <a:pt x="1141730" y="326390"/>
                    <a:pt x="1127760" y="325120"/>
                  </a:cubicBezTo>
                  <a:cubicBezTo>
                    <a:pt x="1097280" y="323850"/>
                    <a:pt x="1042670" y="292100"/>
                    <a:pt x="977900" y="275590"/>
                  </a:cubicBezTo>
                  <a:cubicBezTo>
                    <a:pt x="864870" y="245110"/>
                    <a:pt x="572770" y="205740"/>
                    <a:pt x="504190" y="179070"/>
                  </a:cubicBezTo>
                  <a:cubicBezTo>
                    <a:pt x="483870" y="171450"/>
                    <a:pt x="474980" y="168910"/>
                    <a:pt x="466090" y="157480"/>
                  </a:cubicBezTo>
                  <a:cubicBezTo>
                    <a:pt x="457200" y="143510"/>
                    <a:pt x="450850" y="116840"/>
                    <a:pt x="454660" y="100330"/>
                  </a:cubicBezTo>
                  <a:cubicBezTo>
                    <a:pt x="459740" y="83820"/>
                    <a:pt x="472440" y="68580"/>
                    <a:pt x="495300" y="59690"/>
                  </a:cubicBezTo>
                  <a:cubicBezTo>
                    <a:pt x="543560" y="40640"/>
                    <a:pt x="687070" y="74930"/>
                    <a:pt x="764540" y="71120"/>
                  </a:cubicBezTo>
                  <a:cubicBezTo>
                    <a:pt x="822960" y="68580"/>
                    <a:pt x="881380" y="41910"/>
                    <a:pt x="916940" y="52070"/>
                  </a:cubicBezTo>
                  <a:cubicBezTo>
                    <a:pt x="938530" y="57150"/>
                    <a:pt x="956310" y="74930"/>
                    <a:pt x="963930" y="90170"/>
                  </a:cubicBezTo>
                  <a:cubicBezTo>
                    <a:pt x="970280" y="102870"/>
                    <a:pt x="970280" y="119380"/>
                    <a:pt x="967740" y="132080"/>
                  </a:cubicBezTo>
                  <a:cubicBezTo>
                    <a:pt x="963930" y="144780"/>
                    <a:pt x="955040" y="158750"/>
                    <a:pt x="944880" y="167640"/>
                  </a:cubicBezTo>
                  <a:cubicBezTo>
                    <a:pt x="933450" y="175260"/>
                    <a:pt x="918210" y="181610"/>
                    <a:pt x="904240" y="181610"/>
                  </a:cubicBezTo>
                  <a:cubicBezTo>
                    <a:pt x="891540" y="181610"/>
                    <a:pt x="875030" y="177800"/>
                    <a:pt x="864870" y="168910"/>
                  </a:cubicBezTo>
                  <a:cubicBezTo>
                    <a:pt x="852170" y="157480"/>
                    <a:pt x="836930" y="132080"/>
                    <a:pt x="838200" y="113030"/>
                  </a:cubicBezTo>
                  <a:cubicBezTo>
                    <a:pt x="838200" y="95250"/>
                    <a:pt x="854710" y="69850"/>
                    <a:pt x="868680" y="59690"/>
                  </a:cubicBezTo>
                  <a:cubicBezTo>
                    <a:pt x="880110" y="52070"/>
                    <a:pt x="896620" y="49530"/>
                    <a:pt x="909320" y="50800"/>
                  </a:cubicBezTo>
                  <a:cubicBezTo>
                    <a:pt x="923290" y="52070"/>
                    <a:pt x="938530" y="57150"/>
                    <a:pt x="947420" y="67310"/>
                  </a:cubicBezTo>
                  <a:cubicBezTo>
                    <a:pt x="960120" y="80010"/>
                    <a:pt x="970280" y="107950"/>
                    <a:pt x="969010" y="125730"/>
                  </a:cubicBezTo>
                  <a:cubicBezTo>
                    <a:pt x="967740" y="139700"/>
                    <a:pt x="958850" y="153670"/>
                    <a:pt x="949960" y="162560"/>
                  </a:cubicBezTo>
                  <a:cubicBezTo>
                    <a:pt x="939800" y="171450"/>
                    <a:pt x="930910" y="176530"/>
                    <a:pt x="911860" y="180340"/>
                  </a:cubicBezTo>
                  <a:cubicBezTo>
                    <a:pt x="861060" y="193040"/>
                    <a:pt x="697230" y="193040"/>
                    <a:pt x="622300" y="190500"/>
                  </a:cubicBezTo>
                  <a:cubicBezTo>
                    <a:pt x="574040" y="189230"/>
                    <a:pt x="532130" y="187960"/>
                    <a:pt x="504190" y="179070"/>
                  </a:cubicBezTo>
                  <a:cubicBezTo>
                    <a:pt x="487680" y="173990"/>
                    <a:pt x="474980" y="166370"/>
                    <a:pt x="466090" y="157480"/>
                  </a:cubicBezTo>
                  <a:cubicBezTo>
                    <a:pt x="459740" y="149860"/>
                    <a:pt x="454660" y="140970"/>
                    <a:pt x="453390" y="130810"/>
                  </a:cubicBezTo>
                  <a:cubicBezTo>
                    <a:pt x="452120" y="118110"/>
                    <a:pt x="453390" y="99060"/>
                    <a:pt x="461010" y="86360"/>
                  </a:cubicBezTo>
                  <a:cubicBezTo>
                    <a:pt x="469900" y="73660"/>
                    <a:pt x="483870" y="60960"/>
                    <a:pt x="509270" y="55880"/>
                  </a:cubicBezTo>
                  <a:cubicBezTo>
                    <a:pt x="589280" y="41910"/>
                    <a:pt x="900430" y="115570"/>
                    <a:pt x="1021080" y="154940"/>
                  </a:cubicBezTo>
                  <a:cubicBezTo>
                    <a:pt x="1092200" y="176530"/>
                    <a:pt x="1160780" y="196850"/>
                    <a:pt x="1182370" y="227330"/>
                  </a:cubicBezTo>
                  <a:cubicBezTo>
                    <a:pt x="1195070" y="245110"/>
                    <a:pt x="1193800" y="270510"/>
                    <a:pt x="1187450" y="285750"/>
                  </a:cubicBezTo>
                  <a:cubicBezTo>
                    <a:pt x="1181100" y="302260"/>
                    <a:pt x="1169670" y="314960"/>
                    <a:pt x="1143000" y="323850"/>
                  </a:cubicBezTo>
                  <a:cubicBezTo>
                    <a:pt x="1047750" y="358140"/>
                    <a:pt x="557530" y="330200"/>
                    <a:pt x="397510" y="311150"/>
                  </a:cubicBezTo>
                  <a:cubicBezTo>
                    <a:pt x="318770" y="302260"/>
                    <a:pt x="267970" y="297180"/>
                    <a:pt x="223520" y="273050"/>
                  </a:cubicBezTo>
                  <a:cubicBezTo>
                    <a:pt x="187960" y="254000"/>
                    <a:pt x="163830" y="199390"/>
                    <a:pt x="140970" y="191770"/>
                  </a:cubicBezTo>
                  <a:cubicBezTo>
                    <a:pt x="127000" y="187960"/>
                    <a:pt x="116840" y="200660"/>
                    <a:pt x="105410" y="199390"/>
                  </a:cubicBezTo>
                  <a:cubicBezTo>
                    <a:pt x="88900" y="196850"/>
                    <a:pt x="67310" y="190500"/>
                    <a:pt x="55880" y="176530"/>
                  </a:cubicBezTo>
                  <a:cubicBezTo>
                    <a:pt x="41910" y="162560"/>
                    <a:pt x="30480" y="129540"/>
                    <a:pt x="34290" y="109220"/>
                  </a:cubicBezTo>
                  <a:cubicBezTo>
                    <a:pt x="38100" y="88900"/>
                    <a:pt x="59690" y="68580"/>
                    <a:pt x="77470" y="53340"/>
                  </a:cubicBezTo>
                  <a:cubicBezTo>
                    <a:pt x="97790" y="36830"/>
                    <a:pt x="119380" y="21590"/>
                    <a:pt x="151130" y="12700"/>
                  </a:cubicBezTo>
                  <a:cubicBezTo>
                    <a:pt x="199390" y="0"/>
                    <a:pt x="293370" y="0"/>
                    <a:pt x="346710" y="6350"/>
                  </a:cubicBezTo>
                  <a:cubicBezTo>
                    <a:pt x="383540" y="11430"/>
                    <a:pt x="414020" y="11430"/>
                    <a:pt x="438150" y="31750"/>
                  </a:cubicBezTo>
                  <a:cubicBezTo>
                    <a:pt x="467360" y="55880"/>
                    <a:pt x="500380" y="116840"/>
                    <a:pt x="499110" y="154940"/>
                  </a:cubicBezTo>
                  <a:cubicBezTo>
                    <a:pt x="496570" y="187960"/>
                    <a:pt x="471170" y="219710"/>
                    <a:pt x="439420" y="247650"/>
                  </a:cubicBezTo>
                  <a:cubicBezTo>
                    <a:pt x="392430" y="287020"/>
                    <a:pt x="250190" y="344170"/>
                    <a:pt x="218440" y="345440"/>
                  </a:cubicBezTo>
                  <a:cubicBezTo>
                    <a:pt x="210820" y="345440"/>
                    <a:pt x="208280" y="341630"/>
                    <a:pt x="203200" y="337820"/>
                  </a:cubicBezTo>
                  <a:cubicBezTo>
                    <a:pt x="195580" y="334010"/>
                    <a:pt x="184150" y="325120"/>
                    <a:pt x="179070" y="314960"/>
                  </a:cubicBezTo>
                  <a:cubicBezTo>
                    <a:pt x="171450" y="302260"/>
                    <a:pt x="166370" y="281940"/>
                    <a:pt x="168910" y="266700"/>
                  </a:cubicBezTo>
                  <a:cubicBezTo>
                    <a:pt x="171450" y="250190"/>
                    <a:pt x="182880" y="232410"/>
                    <a:pt x="193040" y="222250"/>
                  </a:cubicBezTo>
                  <a:cubicBezTo>
                    <a:pt x="201930" y="214630"/>
                    <a:pt x="213360" y="210820"/>
                    <a:pt x="223520" y="208280"/>
                  </a:cubicBezTo>
                  <a:cubicBezTo>
                    <a:pt x="234950" y="205740"/>
                    <a:pt x="246380" y="205740"/>
                    <a:pt x="257810" y="209550"/>
                  </a:cubicBezTo>
                  <a:cubicBezTo>
                    <a:pt x="271780" y="213360"/>
                    <a:pt x="276860" y="231140"/>
                    <a:pt x="299720" y="238760"/>
                  </a:cubicBezTo>
                  <a:cubicBezTo>
                    <a:pt x="370840" y="259080"/>
                    <a:pt x="688340" y="217170"/>
                    <a:pt x="763270" y="231140"/>
                  </a:cubicBezTo>
                  <a:cubicBezTo>
                    <a:pt x="788670" y="236220"/>
                    <a:pt x="800100" y="240030"/>
                    <a:pt x="812800" y="251460"/>
                  </a:cubicBezTo>
                  <a:cubicBezTo>
                    <a:pt x="824230" y="262890"/>
                    <a:pt x="834390" y="283210"/>
                    <a:pt x="835660" y="298450"/>
                  </a:cubicBezTo>
                  <a:cubicBezTo>
                    <a:pt x="836930" y="314960"/>
                    <a:pt x="830580" y="336550"/>
                    <a:pt x="821690" y="350520"/>
                  </a:cubicBezTo>
                  <a:cubicBezTo>
                    <a:pt x="811530" y="363220"/>
                    <a:pt x="798830" y="373380"/>
                    <a:pt x="777240" y="378460"/>
                  </a:cubicBezTo>
                  <a:cubicBezTo>
                    <a:pt x="730250" y="391160"/>
                    <a:pt x="581660" y="383540"/>
                    <a:pt x="538480" y="364490"/>
                  </a:cubicBezTo>
                  <a:cubicBezTo>
                    <a:pt x="518160" y="355600"/>
                    <a:pt x="506730" y="344170"/>
                    <a:pt x="500380" y="328930"/>
                  </a:cubicBezTo>
                  <a:cubicBezTo>
                    <a:pt x="492760" y="311150"/>
                    <a:pt x="495300" y="276860"/>
                    <a:pt x="502920" y="260350"/>
                  </a:cubicBezTo>
                  <a:cubicBezTo>
                    <a:pt x="508000" y="248920"/>
                    <a:pt x="514350" y="243840"/>
                    <a:pt x="527050" y="234950"/>
                  </a:cubicBezTo>
                  <a:cubicBezTo>
                    <a:pt x="551180" y="218440"/>
                    <a:pt x="599440" y="193040"/>
                    <a:pt x="648970" y="179070"/>
                  </a:cubicBezTo>
                  <a:cubicBezTo>
                    <a:pt x="721360" y="160020"/>
                    <a:pt x="875030" y="146050"/>
                    <a:pt x="922020" y="151130"/>
                  </a:cubicBezTo>
                  <a:cubicBezTo>
                    <a:pt x="938530" y="152400"/>
                    <a:pt x="946150" y="153670"/>
                    <a:pt x="956310" y="160020"/>
                  </a:cubicBezTo>
                  <a:cubicBezTo>
                    <a:pt x="969010" y="168910"/>
                    <a:pt x="985520" y="184150"/>
                    <a:pt x="989330" y="200660"/>
                  </a:cubicBezTo>
                  <a:cubicBezTo>
                    <a:pt x="994410" y="219710"/>
                    <a:pt x="989330" y="252730"/>
                    <a:pt x="977900" y="269240"/>
                  </a:cubicBezTo>
                  <a:cubicBezTo>
                    <a:pt x="969010" y="283210"/>
                    <a:pt x="955040" y="288290"/>
                    <a:pt x="933450" y="298450"/>
                  </a:cubicBezTo>
                  <a:cubicBezTo>
                    <a:pt x="892810" y="316230"/>
                    <a:pt x="778510" y="364490"/>
                    <a:pt x="739140" y="349250"/>
                  </a:cubicBezTo>
                  <a:cubicBezTo>
                    <a:pt x="713740" y="339090"/>
                    <a:pt x="684530" y="295910"/>
                    <a:pt x="693420" y="279400"/>
                  </a:cubicBezTo>
                  <a:cubicBezTo>
                    <a:pt x="715010" y="238760"/>
                    <a:pt x="1160780" y="279400"/>
                    <a:pt x="1230630" y="297180"/>
                  </a:cubicBezTo>
                  <a:cubicBezTo>
                    <a:pt x="1248410" y="302260"/>
                    <a:pt x="1253490" y="304800"/>
                    <a:pt x="1262380" y="313690"/>
                  </a:cubicBezTo>
                  <a:cubicBezTo>
                    <a:pt x="1273810" y="323850"/>
                    <a:pt x="1285240" y="344170"/>
                    <a:pt x="1287780" y="360680"/>
                  </a:cubicBezTo>
                  <a:cubicBezTo>
                    <a:pt x="1290320" y="377190"/>
                    <a:pt x="1285240" y="398780"/>
                    <a:pt x="1275080" y="412750"/>
                  </a:cubicBezTo>
                  <a:cubicBezTo>
                    <a:pt x="1266190" y="426720"/>
                    <a:pt x="1254760" y="435610"/>
                    <a:pt x="1231900" y="443230"/>
                  </a:cubicBezTo>
                  <a:cubicBezTo>
                    <a:pt x="1174750" y="462280"/>
                    <a:pt x="1017270" y="447040"/>
                    <a:pt x="906780" y="454660"/>
                  </a:cubicBezTo>
                  <a:cubicBezTo>
                    <a:pt x="789940" y="463550"/>
                    <a:pt x="631190" y="509270"/>
                    <a:pt x="549910" y="495300"/>
                  </a:cubicBezTo>
                  <a:cubicBezTo>
                    <a:pt x="504190" y="487680"/>
                    <a:pt x="472440" y="474980"/>
                    <a:pt x="449580" y="448310"/>
                  </a:cubicBezTo>
                  <a:cubicBezTo>
                    <a:pt x="425450" y="419100"/>
                    <a:pt x="410210" y="360680"/>
                    <a:pt x="414020" y="325120"/>
                  </a:cubicBezTo>
                  <a:cubicBezTo>
                    <a:pt x="417830" y="293370"/>
                    <a:pt x="466090" y="255270"/>
                    <a:pt x="457200" y="242570"/>
                  </a:cubicBezTo>
                  <a:cubicBezTo>
                    <a:pt x="449580" y="229870"/>
                    <a:pt x="403860" y="240030"/>
                    <a:pt x="370840" y="247650"/>
                  </a:cubicBezTo>
                  <a:cubicBezTo>
                    <a:pt x="320040" y="260350"/>
                    <a:pt x="185420" y="318770"/>
                    <a:pt x="186690" y="326390"/>
                  </a:cubicBezTo>
                  <a:cubicBezTo>
                    <a:pt x="189230" y="332740"/>
                    <a:pt x="266700" y="335280"/>
                    <a:pt x="298450" y="313690"/>
                  </a:cubicBezTo>
                  <a:cubicBezTo>
                    <a:pt x="340360" y="285750"/>
                    <a:pt x="367030" y="171450"/>
                    <a:pt x="392430" y="140970"/>
                  </a:cubicBezTo>
                  <a:cubicBezTo>
                    <a:pt x="405130" y="127000"/>
                    <a:pt x="412750" y="120650"/>
                    <a:pt x="425450" y="115570"/>
                  </a:cubicBezTo>
                  <a:cubicBezTo>
                    <a:pt x="436880" y="110490"/>
                    <a:pt x="450850" y="106680"/>
                    <a:pt x="466090" y="107950"/>
                  </a:cubicBezTo>
                  <a:cubicBezTo>
                    <a:pt x="482600" y="110490"/>
                    <a:pt x="508000" y="120650"/>
                    <a:pt x="520700" y="133350"/>
                  </a:cubicBezTo>
                  <a:cubicBezTo>
                    <a:pt x="533400" y="147320"/>
                    <a:pt x="543560" y="165100"/>
                    <a:pt x="544830" y="189230"/>
                  </a:cubicBezTo>
                  <a:cubicBezTo>
                    <a:pt x="547370" y="234950"/>
                    <a:pt x="505460" y="353060"/>
                    <a:pt x="482600" y="386080"/>
                  </a:cubicBezTo>
                  <a:cubicBezTo>
                    <a:pt x="472440" y="401320"/>
                    <a:pt x="463550" y="406400"/>
                    <a:pt x="450850" y="411480"/>
                  </a:cubicBezTo>
                  <a:cubicBezTo>
                    <a:pt x="434340" y="417830"/>
                    <a:pt x="407670" y="421640"/>
                    <a:pt x="389890" y="415290"/>
                  </a:cubicBezTo>
                  <a:cubicBezTo>
                    <a:pt x="372110" y="410210"/>
                    <a:pt x="351790" y="392430"/>
                    <a:pt x="341630" y="378460"/>
                  </a:cubicBezTo>
                  <a:cubicBezTo>
                    <a:pt x="334010" y="367030"/>
                    <a:pt x="336550" y="340360"/>
                    <a:pt x="330200" y="339090"/>
                  </a:cubicBezTo>
                  <a:cubicBezTo>
                    <a:pt x="321310" y="337820"/>
                    <a:pt x="309880" y="388620"/>
                    <a:pt x="290830" y="402590"/>
                  </a:cubicBezTo>
                  <a:cubicBezTo>
                    <a:pt x="271780" y="417830"/>
                    <a:pt x="237490" y="426720"/>
                    <a:pt x="215900" y="422910"/>
                  </a:cubicBezTo>
                  <a:cubicBezTo>
                    <a:pt x="196850" y="419100"/>
                    <a:pt x="177800" y="405130"/>
                    <a:pt x="167640" y="389890"/>
                  </a:cubicBezTo>
                  <a:cubicBezTo>
                    <a:pt x="156210" y="375920"/>
                    <a:pt x="151130" y="358140"/>
                    <a:pt x="152400" y="334010"/>
                  </a:cubicBezTo>
                  <a:cubicBezTo>
                    <a:pt x="154940" y="280670"/>
                    <a:pt x="209550" y="149860"/>
                    <a:pt x="238760" y="96520"/>
                  </a:cubicBezTo>
                  <a:cubicBezTo>
                    <a:pt x="255270" y="67310"/>
                    <a:pt x="271780" y="44450"/>
                    <a:pt x="289560" y="33020"/>
                  </a:cubicBezTo>
                  <a:cubicBezTo>
                    <a:pt x="300990" y="24130"/>
                    <a:pt x="312420" y="20320"/>
                    <a:pt x="325120" y="20320"/>
                  </a:cubicBezTo>
                  <a:cubicBezTo>
                    <a:pt x="337820" y="19050"/>
                    <a:pt x="350520" y="19050"/>
                    <a:pt x="363220" y="25400"/>
                  </a:cubicBezTo>
                  <a:cubicBezTo>
                    <a:pt x="377190" y="31750"/>
                    <a:pt x="396240" y="49530"/>
                    <a:pt x="403860" y="63500"/>
                  </a:cubicBezTo>
                  <a:cubicBezTo>
                    <a:pt x="411480" y="74930"/>
                    <a:pt x="414020" y="87630"/>
                    <a:pt x="412750" y="101600"/>
                  </a:cubicBezTo>
                  <a:cubicBezTo>
                    <a:pt x="411480" y="116840"/>
                    <a:pt x="398780" y="142240"/>
                    <a:pt x="391160" y="153670"/>
                  </a:cubicBezTo>
                  <a:cubicBezTo>
                    <a:pt x="386080" y="160020"/>
                    <a:pt x="378460" y="167640"/>
                    <a:pt x="377190" y="166370"/>
                  </a:cubicBezTo>
                  <a:cubicBezTo>
                    <a:pt x="373380" y="163830"/>
                    <a:pt x="408940" y="95250"/>
                    <a:pt x="403860" y="92710"/>
                  </a:cubicBezTo>
                  <a:cubicBezTo>
                    <a:pt x="394970" y="86360"/>
                    <a:pt x="309880" y="198120"/>
                    <a:pt x="270510" y="233680"/>
                  </a:cubicBezTo>
                  <a:cubicBezTo>
                    <a:pt x="242570" y="259080"/>
                    <a:pt x="218440" y="283210"/>
                    <a:pt x="194310" y="293370"/>
                  </a:cubicBezTo>
                  <a:cubicBezTo>
                    <a:pt x="175260" y="299720"/>
                    <a:pt x="154940" y="302260"/>
                    <a:pt x="138430" y="297180"/>
                  </a:cubicBezTo>
                  <a:cubicBezTo>
                    <a:pt x="121920" y="292100"/>
                    <a:pt x="104140" y="278130"/>
                    <a:pt x="95250" y="262890"/>
                  </a:cubicBezTo>
                  <a:cubicBezTo>
                    <a:pt x="86360" y="247650"/>
                    <a:pt x="81280" y="226060"/>
                    <a:pt x="83820" y="208280"/>
                  </a:cubicBezTo>
                  <a:cubicBezTo>
                    <a:pt x="87630" y="191770"/>
                    <a:pt x="113030" y="161290"/>
                    <a:pt x="113030" y="161290"/>
                  </a:cubicBezTo>
                </a:path>
              </a:pathLst>
            </a:custGeom>
            <a:solidFill>
              <a:srgbClr val="FFFFFF"/>
            </a:solidFill>
            <a:ln cap="sq">
              <a:noFill/>
              <a:prstDash val="solid"/>
              <a:miter/>
            </a:ln>
          </p:spPr>
        </p:sp>
      </p:grpSp>
      <p:grpSp>
        <p:nvGrpSpPr>
          <p:cNvPr name="Group 12" id="12"/>
          <p:cNvGrpSpPr/>
          <p:nvPr/>
        </p:nvGrpSpPr>
        <p:grpSpPr>
          <a:xfrm rot="0">
            <a:off x="6710362" y="6062662"/>
            <a:ext cx="189548" cy="184785"/>
            <a:chOff x="0" y="0"/>
            <a:chExt cx="252730" cy="246380"/>
          </a:xfrm>
        </p:grpSpPr>
        <p:sp>
          <p:nvSpPr>
            <p:cNvPr name="Freeform 13" id="13"/>
            <p:cNvSpPr/>
            <p:nvPr/>
          </p:nvSpPr>
          <p:spPr>
            <a:xfrm flipH="false" flipV="false" rot="0">
              <a:off x="49530" y="49530"/>
              <a:ext cx="149860" cy="153670"/>
            </a:xfrm>
            <a:custGeom>
              <a:avLst/>
              <a:gdLst/>
              <a:ahLst/>
              <a:cxnLst/>
              <a:rect r="r" b="b" t="t" l="l"/>
              <a:pathLst>
                <a:path h="153670" w="149860">
                  <a:moveTo>
                    <a:pt x="149860" y="53340"/>
                  </a:moveTo>
                  <a:cubicBezTo>
                    <a:pt x="147320" y="106680"/>
                    <a:pt x="127000" y="137160"/>
                    <a:pt x="107950" y="144780"/>
                  </a:cubicBezTo>
                  <a:cubicBezTo>
                    <a:pt x="88900" y="153670"/>
                    <a:pt x="54610" y="148590"/>
                    <a:pt x="38100" y="140970"/>
                  </a:cubicBezTo>
                  <a:cubicBezTo>
                    <a:pt x="25400" y="135890"/>
                    <a:pt x="17780" y="125730"/>
                    <a:pt x="11430" y="115570"/>
                  </a:cubicBezTo>
                  <a:cubicBezTo>
                    <a:pt x="6350" y="105410"/>
                    <a:pt x="0" y="93980"/>
                    <a:pt x="1270" y="80010"/>
                  </a:cubicBezTo>
                  <a:cubicBezTo>
                    <a:pt x="2540" y="62230"/>
                    <a:pt x="17780" y="29210"/>
                    <a:pt x="30480" y="15240"/>
                  </a:cubicBezTo>
                  <a:cubicBezTo>
                    <a:pt x="39370" y="6350"/>
                    <a:pt x="50800" y="1270"/>
                    <a:pt x="63500" y="1270"/>
                  </a:cubicBezTo>
                  <a:cubicBezTo>
                    <a:pt x="81280" y="0"/>
                    <a:pt x="130810" y="21590"/>
                    <a:pt x="130810" y="21590"/>
                  </a:cubicBezTo>
                </a:path>
              </a:pathLst>
            </a:custGeom>
            <a:solidFill>
              <a:srgbClr val="FFFFFF"/>
            </a:solidFill>
            <a:ln cap="sq">
              <a:noFill/>
              <a:prstDash val="solid"/>
              <a:miter/>
            </a:ln>
          </p:spPr>
        </p:sp>
      </p:grpSp>
      <p:sp>
        <p:nvSpPr>
          <p:cNvPr name="TextBox 14" id="14"/>
          <p:cNvSpPr txBox="true"/>
          <p:nvPr/>
        </p:nvSpPr>
        <p:spPr>
          <a:xfrm rot="0">
            <a:off x="17764362" y="9389062"/>
            <a:ext cx="52363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305874" y="3155073"/>
            <a:ext cx="8719506" cy="3561667"/>
          </a:xfrm>
          <a:prstGeom prst="rect">
            <a:avLst/>
          </a:prstGeom>
        </p:spPr>
        <p:txBody>
          <a:bodyPr anchor="t" rtlCol="false" tIns="0" lIns="0" bIns="0" rIns="0">
            <a:spAutoFit/>
          </a:bodyPr>
          <a:lstStyle/>
          <a:p>
            <a:pPr algn="ctr" marL="0" indent="0" lvl="0">
              <a:lnSpc>
                <a:spcPts val="12930"/>
              </a:lnSpc>
              <a:spcBef>
                <a:spcPct val="0"/>
              </a:spcBef>
            </a:pPr>
            <a:r>
              <a:rPr lang="en-US" sz="17959">
                <a:solidFill>
                  <a:srgbClr val="6866E1"/>
                </a:solidFill>
                <a:latin typeface="Computer Says No"/>
                <a:ea typeface="Computer Says No"/>
                <a:cs typeface="Computer Says No"/>
                <a:sym typeface="Computer Says No"/>
              </a:rPr>
              <a:t>KẾT QUẢ THỰC HIỆN</a:t>
            </a:r>
          </a:p>
        </p:txBody>
      </p:sp>
      <p:sp>
        <p:nvSpPr>
          <p:cNvPr name="TextBox 6" id="6"/>
          <p:cNvSpPr txBox="true"/>
          <p:nvPr/>
        </p:nvSpPr>
        <p:spPr>
          <a:xfrm rot="0">
            <a:off x="17764362" y="9389062"/>
            <a:ext cx="52363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1096" y="3872899"/>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25412" y="3837791"/>
            <a:ext cx="8944376" cy="4114413"/>
          </a:xfrm>
          <a:custGeom>
            <a:avLst/>
            <a:gdLst/>
            <a:ahLst/>
            <a:cxnLst/>
            <a:rect r="r" b="b" t="t" l="l"/>
            <a:pathLst>
              <a:path h="4114413" w="8944376">
                <a:moveTo>
                  <a:pt x="0" y="0"/>
                </a:moveTo>
                <a:lnTo>
                  <a:pt x="8944376" y="0"/>
                </a:lnTo>
                <a:lnTo>
                  <a:pt x="8944376" y="4114413"/>
                </a:lnTo>
                <a:lnTo>
                  <a:pt x="0" y="4114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3950622"/>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3847563" y="1701913"/>
            <a:ext cx="1461470" cy="1849961"/>
          </a:xfrm>
          <a:custGeom>
            <a:avLst/>
            <a:gdLst/>
            <a:ahLst/>
            <a:cxnLst/>
            <a:rect r="r" b="b" t="t" l="l"/>
            <a:pathLst>
              <a:path h="1849961" w="1461470">
                <a:moveTo>
                  <a:pt x="0" y="0"/>
                </a:moveTo>
                <a:lnTo>
                  <a:pt x="1461470" y="0"/>
                </a:lnTo>
                <a:lnTo>
                  <a:pt x="1461470" y="1849962"/>
                </a:lnTo>
                <a:lnTo>
                  <a:pt x="0" y="1849962"/>
                </a:lnTo>
                <a:lnTo>
                  <a:pt x="0" y="0"/>
                </a:lnTo>
                <a:close/>
              </a:path>
            </a:pathLst>
          </a:custGeom>
          <a:blipFill>
            <a:blip r:embed="rId8"/>
            <a:stretch>
              <a:fillRect l="0" t="0" r="0" b="0"/>
            </a:stretch>
          </a:blipFill>
        </p:spPr>
      </p:sp>
      <p:sp>
        <p:nvSpPr>
          <p:cNvPr name="Freeform 10" id="10"/>
          <p:cNvSpPr/>
          <p:nvPr/>
        </p:nvSpPr>
        <p:spPr>
          <a:xfrm flipH="false" flipV="false" rot="0">
            <a:off x="8773202" y="1732634"/>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13608210" y="1856505"/>
            <a:ext cx="1222079" cy="1695370"/>
          </a:xfrm>
          <a:custGeom>
            <a:avLst/>
            <a:gdLst/>
            <a:ahLst/>
            <a:cxnLst/>
            <a:rect r="r" b="b" t="t" l="l"/>
            <a:pathLst>
              <a:path h="1695370" w="1222079">
                <a:moveTo>
                  <a:pt x="0" y="0"/>
                </a:moveTo>
                <a:lnTo>
                  <a:pt x="1222080" y="0"/>
                </a:lnTo>
                <a:lnTo>
                  <a:pt x="1222080"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3206386" y="466725"/>
            <a:ext cx="125520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ea typeface="Computer Says No"/>
                <a:cs typeface="Computer Says No"/>
                <a:sym typeface="Computer Says No"/>
              </a:rPr>
              <a:t>KẾT LUẬN </a:t>
            </a:r>
          </a:p>
        </p:txBody>
      </p:sp>
      <p:sp>
        <p:nvSpPr>
          <p:cNvPr name="TextBox 13" id="13"/>
          <p:cNvSpPr txBox="true"/>
          <p:nvPr/>
        </p:nvSpPr>
        <p:spPr>
          <a:xfrm rot="0">
            <a:off x="2564897" y="4163619"/>
            <a:ext cx="4268447" cy="4606625"/>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TÍCH LŨY </a:t>
            </a:r>
          </a:p>
          <a:p>
            <a:pPr algn="ctr">
              <a:lnSpc>
                <a:spcPts val="4458"/>
              </a:lnSpc>
            </a:pPr>
            <a:r>
              <a:rPr lang="en-US" sz="6192">
                <a:solidFill>
                  <a:srgbClr val="BF78FE"/>
                </a:solidFill>
                <a:latin typeface="Computer Says No"/>
                <a:ea typeface="Computer Says No"/>
                <a:cs typeface="Computer Says No"/>
                <a:sym typeface="Computer Says No"/>
              </a:rPr>
              <a:t>KIẾN THỨC </a:t>
            </a:r>
          </a:p>
          <a:p>
            <a:pPr algn="ctr">
              <a:lnSpc>
                <a:spcPts val="4458"/>
              </a:lnSpc>
            </a:pPr>
            <a:r>
              <a:rPr lang="en-US" sz="6192">
                <a:solidFill>
                  <a:srgbClr val="BF78FE"/>
                </a:solidFill>
                <a:latin typeface="Computer Says No"/>
                <a:ea typeface="Computer Says No"/>
                <a:cs typeface="Computer Says No"/>
                <a:sym typeface="Computer Says No"/>
              </a:rPr>
              <a:t>VÀ </a:t>
            </a:r>
          </a:p>
          <a:p>
            <a:pPr algn="ctr">
              <a:lnSpc>
                <a:spcPts val="4458"/>
              </a:lnSpc>
            </a:pPr>
            <a:r>
              <a:rPr lang="en-US" sz="6192">
                <a:solidFill>
                  <a:srgbClr val="BF78FE"/>
                </a:solidFill>
                <a:latin typeface="Computer Says No"/>
                <a:ea typeface="Computer Says No"/>
                <a:cs typeface="Computer Says No"/>
                <a:sym typeface="Computer Says No"/>
              </a:rPr>
              <a:t>KINH NGHIỆM</a:t>
            </a:r>
          </a:p>
          <a:p>
            <a:pPr algn="ctr">
              <a:lnSpc>
                <a:spcPts val="4458"/>
              </a:lnSpc>
            </a:pPr>
            <a:r>
              <a:rPr lang="en-US" sz="6192">
                <a:solidFill>
                  <a:srgbClr val="BF78FE"/>
                </a:solidFill>
                <a:latin typeface="Computer Says No"/>
                <a:ea typeface="Computer Says No"/>
                <a:cs typeface="Computer Says No"/>
                <a:sym typeface="Computer Says No"/>
              </a:rPr>
              <a:t>VỀ</a:t>
            </a:r>
          </a:p>
          <a:p>
            <a:pPr algn="ctr">
              <a:lnSpc>
                <a:spcPts val="4458"/>
              </a:lnSpc>
            </a:pPr>
            <a:r>
              <a:rPr lang="en-US" sz="6192">
                <a:solidFill>
                  <a:srgbClr val="BF78FE"/>
                </a:solidFill>
                <a:latin typeface="Computer Says No"/>
                <a:ea typeface="Computer Says No"/>
                <a:cs typeface="Computer Says No"/>
                <a:sym typeface="Computer Says No"/>
              </a:rPr>
              <a:t>QUY TRÌNH</a:t>
            </a:r>
          </a:p>
          <a:p>
            <a:pPr algn="ctr">
              <a:lnSpc>
                <a:spcPts val="4458"/>
              </a:lnSpc>
            </a:pPr>
            <a:r>
              <a:rPr lang="en-US" sz="6192">
                <a:solidFill>
                  <a:srgbClr val="BF78FE"/>
                </a:solidFill>
                <a:latin typeface="Computer Says No"/>
                <a:ea typeface="Computer Says No"/>
                <a:cs typeface="Computer Says No"/>
                <a:sym typeface="Computer Says No"/>
              </a:rPr>
              <a:t>THIẾT KẾ</a:t>
            </a:r>
          </a:p>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HỆ THỐNG</a:t>
            </a:r>
          </a:p>
        </p:txBody>
      </p:sp>
      <p:sp>
        <p:nvSpPr>
          <p:cNvPr name="TextBox 14" id="14"/>
          <p:cNvSpPr txBox="true"/>
          <p:nvPr/>
        </p:nvSpPr>
        <p:spPr>
          <a:xfrm rot="0">
            <a:off x="12204051" y="4189091"/>
            <a:ext cx="4030399" cy="5730575"/>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MÔ HÌNH </a:t>
            </a:r>
          </a:p>
          <a:p>
            <a:pPr algn="ctr">
              <a:lnSpc>
                <a:spcPts val="4458"/>
              </a:lnSpc>
            </a:pPr>
            <a:r>
              <a:rPr lang="en-US" sz="6192">
                <a:solidFill>
                  <a:srgbClr val="BF78FE"/>
                </a:solidFill>
                <a:latin typeface="Computer Says No"/>
                <a:ea typeface="Computer Says No"/>
                <a:cs typeface="Computer Says No"/>
                <a:sym typeface="Computer Says No"/>
              </a:rPr>
              <a:t>DỰ ĐOÁN </a:t>
            </a:r>
          </a:p>
          <a:p>
            <a:pPr algn="ctr">
              <a:lnSpc>
                <a:spcPts val="4458"/>
              </a:lnSpc>
            </a:pPr>
            <a:r>
              <a:rPr lang="en-US" sz="6192">
                <a:solidFill>
                  <a:srgbClr val="BF78FE"/>
                </a:solidFill>
                <a:latin typeface="Computer Says No"/>
                <a:ea typeface="Computer Says No"/>
                <a:cs typeface="Computer Says No"/>
                <a:sym typeface="Computer Says No"/>
              </a:rPr>
              <a:t>CÓ </a:t>
            </a:r>
          </a:p>
          <a:p>
            <a:pPr algn="ctr">
              <a:lnSpc>
                <a:spcPts val="4458"/>
              </a:lnSpc>
            </a:pPr>
            <a:r>
              <a:rPr lang="en-US" sz="6192">
                <a:solidFill>
                  <a:srgbClr val="BF78FE"/>
                </a:solidFill>
                <a:latin typeface="Computer Says No"/>
                <a:ea typeface="Computer Says No"/>
                <a:cs typeface="Computer Says No"/>
                <a:sym typeface="Computer Says No"/>
              </a:rPr>
              <a:t>ĐỘ CHÍNH XÁC CAO </a:t>
            </a:r>
          </a:p>
          <a:p>
            <a:pPr algn="ctr">
              <a:lnSpc>
                <a:spcPts val="4458"/>
              </a:lnSpc>
            </a:pPr>
            <a:r>
              <a:rPr lang="en-US" sz="6192">
                <a:solidFill>
                  <a:srgbClr val="BF78FE"/>
                </a:solidFill>
                <a:latin typeface="Computer Says No"/>
                <a:ea typeface="Computer Says No"/>
                <a:cs typeface="Computer Says No"/>
                <a:sym typeface="Computer Says No"/>
              </a:rPr>
              <a:t>VÀ </a:t>
            </a:r>
          </a:p>
          <a:p>
            <a:pPr algn="ctr">
              <a:lnSpc>
                <a:spcPts val="4458"/>
              </a:lnSpc>
            </a:pPr>
            <a:r>
              <a:rPr lang="en-US" sz="6192">
                <a:solidFill>
                  <a:srgbClr val="BF78FE"/>
                </a:solidFill>
                <a:latin typeface="Computer Says No"/>
                <a:ea typeface="Computer Says No"/>
                <a:cs typeface="Computer Says No"/>
                <a:sym typeface="Computer Says No"/>
              </a:rPr>
              <a:t>ĐÁNG TIN CẬY </a:t>
            </a:r>
          </a:p>
          <a:p>
            <a:pPr algn="ctr">
              <a:lnSpc>
                <a:spcPts val="4458"/>
              </a:lnSpc>
            </a:pPr>
            <a:r>
              <a:rPr lang="en-US" sz="6192">
                <a:solidFill>
                  <a:srgbClr val="BF78FE"/>
                </a:solidFill>
                <a:latin typeface="Computer Says No"/>
                <a:ea typeface="Computer Says No"/>
                <a:cs typeface="Computer Says No"/>
                <a:sym typeface="Computer Says No"/>
              </a:rPr>
              <a:t>VỚI </a:t>
            </a:r>
          </a:p>
          <a:p>
            <a:pPr algn="ctr">
              <a:lnSpc>
                <a:spcPts val="4458"/>
              </a:lnSpc>
            </a:pPr>
            <a:r>
              <a:rPr lang="en-US" sz="6192">
                <a:solidFill>
                  <a:srgbClr val="BF78FE"/>
                </a:solidFill>
                <a:latin typeface="Computer Says No"/>
                <a:ea typeface="Computer Says No"/>
                <a:cs typeface="Computer Says No"/>
                <a:sym typeface="Computer Says No"/>
              </a:rPr>
              <a:t>MÔ HÌNH </a:t>
            </a:r>
          </a:p>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RỪNG NGẪU NHIÊN LÊN TỚI 99%</a:t>
            </a:r>
          </a:p>
        </p:txBody>
      </p:sp>
      <p:sp>
        <p:nvSpPr>
          <p:cNvPr name="TextBox 15" id="15"/>
          <p:cNvSpPr txBox="true"/>
          <p:nvPr/>
        </p:nvSpPr>
        <p:spPr>
          <a:xfrm rot="0">
            <a:off x="7753776" y="4163619"/>
            <a:ext cx="3289996" cy="4606625"/>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XÂY DỰNG THÀNH CÔNG </a:t>
            </a:r>
          </a:p>
          <a:p>
            <a:pPr algn="ctr">
              <a:lnSpc>
                <a:spcPts val="4458"/>
              </a:lnSpc>
            </a:pPr>
            <a:r>
              <a:rPr lang="en-US" sz="6192">
                <a:solidFill>
                  <a:srgbClr val="BF78FE"/>
                </a:solidFill>
                <a:latin typeface="Computer Says No"/>
                <a:ea typeface="Computer Says No"/>
                <a:cs typeface="Computer Says No"/>
                <a:sym typeface="Computer Says No"/>
              </a:rPr>
              <a:t>HỆ THỐNG </a:t>
            </a:r>
          </a:p>
          <a:p>
            <a:pPr algn="ctr">
              <a:lnSpc>
                <a:spcPts val="4458"/>
              </a:lnSpc>
            </a:pPr>
            <a:r>
              <a:rPr lang="en-US" sz="6192">
                <a:solidFill>
                  <a:srgbClr val="BF78FE"/>
                </a:solidFill>
                <a:latin typeface="Computer Says No"/>
                <a:ea typeface="Computer Says No"/>
                <a:cs typeface="Computer Says No"/>
                <a:sym typeface="Computer Says No"/>
              </a:rPr>
              <a:t>DỰ ĐOÁN ĐIỂM </a:t>
            </a:r>
          </a:p>
          <a:p>
            <a:pPr algn="ctr">
              <a:lnSpc>
                <a:spcPts val="4458"/>
              </a:lnSpc>
            </a:pPr>
            <a:r>
              <a:rPr lang="en-US" sz="6192">
                <a:solidFill>
                  <a:srgbClr val="BF78FE"/>
                </a:solidFill>
                <a:latin typeface="Computer Says No"/>
                <a:ea typeface="Computer Says No"/>
                <a:cs typeface="Computer Says No"/>
                <a:sym typeface="Computer Says No"/>
              </a:rPr>
              <a:t>VỚI</a:t>
            </a:r>
          </a:p>
          <a:p>
            <a:pPr algn="ctr">
              <a:lnSpc>
                <a:spcPts val="4458"/>
              </a:lnSpc>
            </a:pPr>
            <a:r>
              <a:rPr lang="en-US" sz="6192">
                <a:solidFill>
                  <a:srgbClr val="BF78FE"/>
                </a:solidFill>
                <a:latin typeface="Computer Says No"/>
                <a:ea typeface="Computer Says No"/>
                <a:cs typeface="Computer Says No"/>
                <a:sym typeface="Computer Says No"/>
              </a:rPr>
              <a:t>ĐẦY ĐỦ</a:t>
            </a:r>
          </a:p>
          <a:p>
            <a:pPr algn="ctr">
              <a:lnSpc>
                <a:spcPts val="4458"/>
              </a:lnSpc>
            </a:pPr>
            <a:r>
              <a:rPr lang="en-US" sz="6192">
                <a:solidFill>
                  <a:srgbClr val="BF78FE"/>
                </a:solidFill>
                <a:latin typeface="Computer Says No"/>
                <a:ea typeface="Computer Says No"/>
                <a:cs typeface="Computer Says No"/>
                <a:sym typeface="Computer Says No"/>
              </a:rPr>
              <a:t>CÁC MỤC TIÊU</a:t>
            </a:r>
          </a:p>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BAN ĐẦU</a:t>
            </a:r>
          </a:p>
        </p:txBody>
      </p:sp>
      <p:sp>
        <p:nvSpPr>
          <p:cNvPr name="TextBox 16" id="16"/>
          <p:cNvSpPr txBox="true"/>
          <p:nvPr/>
        </p:nvSpPr>
        <p:spPr>
          <a:xfrm rot="0">
            <a:off x="17764362" y="9389062"/>
            <a:ext cx="52363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6466" y="535797"/>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2"/>
            <a:stretch>
              <a:fillRect l="0" t="0" r="0" b="0"/>
            </a:stretch>
          </a:blipFill>
        </p:spPr>
      </p:sp>
      <p:sp>
        <p:nvSpPr>
          <p:cNvPr name="Freeform 3" id="3"/>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2"/>
            <a:stretch>
              <a:fillRect l="0" t="0" r="0" b="0"/>
            </a:stretch>
          </a:blipFill>
        </p:spPr>
      </p:sp>
      <p:sp>
        <p:nvSpPr>
          <p:cNvPr name="Freeform 4" id="4"/>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5" id="5"/>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TextBox 6" id="6"/>
          <p:cNvSpPr txBox="true"/>
          <p:nvPr/>
        </p:nvSpPr>
        <p:spPr>
          <a:xfrm rot="0">
            <a:off x="4480876" y="2582248"/>
            <a:ext cx="10469841" cy="1925782"/>
          </a:xfrm>
          <a:prstGeom prst="rect">
            <a:avLst/>
          </a:prstGeom>
        </p:spPr>
        <p:txBody>
          <a:bodyPr anchor="t" rtlCol="false" tIns="0" lIns="0" bIns="0" rIns="0">
            <a:spAutoFit/>
          </a:bodyPr>
          <a:lstStyle/>
          <a:p>
            <a:pPr algn="l" marL="686954" indent="-343477" lvl="1">
              <a:lnSpc>
                <a:spcPts val="5154"/>
              </a:lnSpc>
              <a:buFont typeface="Arial"/>
              <a:buChar char="•"/>
            </a:pPr>
            <a:r>
              <a:rPr lang="en-US" sz="3181">
                <a:solidFill>
                  <a:srgbClr val="FFFFFF"/>
                </a:solidFill>
                <a:latin typeface="Poppins Light"/>
                <a:ea typeface="Poppins Light"/>
                <a:cs typeface="Poppins Light"/>
                <a:sym typeface="Poppins Light"/>
              </a:rPr>
              <a:t>Nghiên cứu và tiếp thu thêm các thuật toán dự đoán khác với mô hình phức tạp hơn và đưa ra được kết quả chuẩn xác, đáng tin cậy hơn</a:t>
            </a:r>
          </a:p>
        </p:txBody>
      </p:sp>
      <p:sp>
        <p:nvSpPr>
          <p:cNvPr name="TextBox 7" id="7"/>
          <p:cNvSpPr txBox="true"/>
          <p:nvPr/>
        </p:nvSpPr>
        <p:spPr>
          <a:xfrm rot="0">
            <a:off x="4480876" y="4991100"/>
            <a:ext cx="10469841" cy="1925782"/>
          </a:xfrm>
          <a:prstGeom prst="rect">
            <a:avLst/>
          </a:prstGeom>
        </p:spPr>
        <p:txBody>
          <a:bodyPr anchor="t" rtlCol="false" tIns="0" lIns="0" bIns="0" rIns="0">
            <a:spAutoFit/>
          </a:bodyPr>
          <a:lstStyle/>
          <a:p>
            <a:pPr algn="l" marL="686954" indent="-343477" lvl="1">
              <a:lnSpc>
                <a:spcPts val="5154"/>
              </a:lnSpc>
              <a:buFont typeface="Arial"/>
              <a:buChar char="•"/>
            </a:pPr>
            <a:r>
              <a:rPr lang="en-US" sz="3181">
                <a:solidFill>
                  <a:srgbClr val="FFFFFF"/>
                </a:solidFill>
                <a:latin typeface="Poppins Light"/>
                <a:ea typeface="Poppins Light"/>
                <a:cs typeface="Poppins Light"/>
                <a:sym typeface="Poppins Light"/>
              </a:rPr>
              <a:t>Áp dụng học sâu vào trong hệ thống dự đoán, sử dụng tăng cường dữ liệu để tạo ra dữ liệu huấn luyện phong phú hơn</a:t>
            </a:r>
          </a:p>
        </p:txBody>
      </p:sp>
      <p:sp>
        <p:nvSpPr>
          <p:cNvPr name="AutoShape 8" id="8"/>
          <p:cNvSpPr/>
          <p:nvPr/>
        </p:nvSpPr>
        <p:spPr>
          <a:xfrm flipV="true">
            <a:off x="4412617" y="4746939"/>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41384" y="2791798"/>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12498" y="3020182"/>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name="Freeform 11" id="11"/>
          <p:cNvSpPr/>
          <p:nvPr/>
        </p:nvSpPr>
        <p:spPr>
          <a:xfrm flipH="false" flipV="false" rot="0">
            <a:off x="2526038" y="4998884"/>
            <a:ext cx="1886578" cy="1555641"/>
          </a:xfrm>
          <a:custGeom>
            <a:avLst/>
            <a:gdLst/>
            <a:ahLst/>
            <a:cxnLst/>
            <a:rect r="r" b="b" t="t" l="l"/>
            <a:pathLst>
              <a:path h="1555641" w="1886578">
                <a:moveTo>
                  <a:pt x="0" y="0"/>
                </a:moveTo>
                <a:lnTo>
                  <a:pt x="1886579" y="0"/>
                </a:lnTo>
                <a:lnTo>
                  <a:pt x="1886579"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812498" y="529394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name="TextBox 13" id="13"/>
          <p:cNvSpPr txBox="true"/>
          <p:nvPr/>
        </p:nvSpPr>
        <p:spPr>
          <a:xfrm rot="0">
            <a:off x="5222138" y="-444183"/>
            <a:ext cx="7624643" cy="2066729"/>
          </a:xfrm>
          <a:prstGeom prst="rect">
            <a:avLst/>
          </a:prstGeom>
        </p:spPr>
        <p:txBody>
          <a:bodyPr anchor="t" rtlCol="false" tIns="0" lIns="0" bIns="0" rIns="0">
            <a:spAutoFit/>
          </a:bodyPr>
          <a:lstStyle/>
          <a:p>
            <a:pPr algn="ctr">
              <a:lnSpc>
                <a:spcPts val="16810"/>
              </a:lnSpc>
              <a:spcBef>
                <a:spcPct val="0"/>
              </a:spcBef>
            </a:pPr>
            <a:r>
              <a:rPr lang="en-US" sz="12007">
                <a:solidFill>
                  <a:srgbClr val="FFFFFF"/>
                </a:solidFill>
                <a:latin typeface="Computer Says No"/>
                <a:ea typeface="Computer Says No"/>
                <a:cs typeface="Computer Says No"/>
                <a:sym typeface="Computer Says No"/>
              </a:rPr>
              <a:t>HƯỚNG PHÁT TRIỂN</a:t>
            </a:r>
          </a:p>
        </p:txBody>
      </p:sp>
      <p:sp>
        <p:nvSpPr>
          <p:cNvPr name="TextBox 14" id="14"/>
          <p:cNvSpPr txBox="true"/>
          <p:nvPr/>
        </p:nvSpPr>
        <p:spPr>
          <a:xfrm rot="0">
            <a:off x="17764362" y="9389062"/>
            <a:ext cx="52363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267466" y="2372792"/>
            <a:ext cx="9119996" cy="3489326"/>
          </a:xfrm>
          <a:prstGeom prst="rect">
            <a:avLst/>
          </a:prstGeom>
        </p:spPr>
        <p:txBody>
          <a:bodyPr anchor="t" rtlCol="false" tIns="0" lIns="0" bIns="0" rIns="0">
            <a:spAutoFit/>
          </a:bodyPr>
          <a:lstStyle/>
          <a:p>
            <a:pPr algn="ctr" marL="0" indent="0" lvl="0">
              <a:lnSpc>
                <a:spcPts val="13999"/>
              </a:lnSpc>
            </a:pPr>
            <a:r>
              <a:rPr lang="en-US" sz="9999">
                <a:solidFill>
                  <a:srgbClr val="6866E1"/>
                </a:solidFill>
                <a:latin typeface="Computer Says No"/>
                <a:ea typeface="Computer Says No"/>
                <a:cs typeface="Computer Says No"/>
                <a:sym typeface="Computer Says No"/>
              </a:rPr>
              <a:t>CẢM ƠN QUÝ THẦY/CÔ VÀ CÁC BẠN ĐÃ LẮNG NGHE</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TextBox 10" id="10"/>
          <p:cNvSpPr txBox="true"/>
          <p:nvPr/>
        </p:nvSpPr>
        <p:spPr>
          <a:xfrm rot="0">
            <a:off x="17764362" y="9389062"/>
            <a:ext cx="52363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37422" y="1290997"/>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542703" y="4234201"/>
            <a:ext cx="9383229" cy="3171252"/>
            <a:chOff x="0" y="0"/>
            <a:chExt cx="12510972" cy="4228336"/>
          </a:xfrm>
        </p:grpSpPr>
        <p:sp>
          <p:nvSpPr>
            <p:cNvPr name="AutoShape 5" id="5"/>
            <p:cNvSpPr/>
            <p:nvPr/>
          </p:nvSpPr>
          <p:spPr>
            <a:xfrm flipV="true">
              <a:off x="25400" y="0"/>
              <a:ext cx="0" cy="4218990"/>
            </a:xfrm>
            <a:prstGeom prst="line">
              <a:avLst/>
            </a:prstGeom>
            <a:ln cap="flat" w="50800">
              <a:solidFill>
                <a:srgbClr val="FFFFFF"/>
              </a:solidFill>
              <a:prstDash val="solid"/>
              <a:headEnd type="none" len="sm" w="sm"/>
              <a:tailEnd type="none" len="sm" w="sm"/>
            </a:ln>
          </p:spPr>
        </p:sp>
        <p:sp>
          <p:nvSpPr>
            <p:cNvPr name="AutoShape 6" id="6"/>
            <p:cNvSpPr/>
            <p:nvPr/>
          </p:nvSpPr>
          <p:spPr>
            <a:xfrm>
              <a:off x="1322" y="4202936"/>
              <a:ext cx="12509650"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31199" y="2176403"/>
            <a:ext cx="5353298" cy="1272986"/>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NỘI DUNG</a:t>
            </a:r>
          </a:p>
        </p:txBody>
      </p:sp>
      <p:sp>
        <p:nvSpPr>
          <p:cNvPr name="TextBox 9" id="9"/>
          <p:cNvSpPr txBox="true"/>
          <p:nvPr/>
        </p:nvSpPr>
        <p:spPr>
          <a:xfrm rot="0">
            <a:off x="3006887" y="4342065"/>
            <a:ext cx="6125528" cy="3320144"/>
          </a:xfrm>
          <a:prstGeom prst="rect">
            <a:avLst/>
          </a:prstGeom>
        </p:spPr>
        <p:txBody>
          <a:bodyPr anchor="t" rtlCol="false" tIns="0" lIns="0" bIns="0" rIns="0">
            <a:spAutoFit/>
          </a:bodyPr>
          <a:lstStyle/>
          <a:p>
            <a:pPr algn="l">
              <a:lnSpc>
                <a:spcPts val="4424"/>
              </a:lnSpc>
            </a:pPr>
            <a:r>
              <a:rPr lang="en-US" sz="3160">
                <a:solidFill>
                  <a:srgbClr val="FFFFFF"/>
                </a:solidFill>
                <a:latin typeface="Poppins"/>
                <a:ea typeface="Poppins"/>
                <a:cs typeface="Poppins"/>
                <a:sym typeface="Poppins"/>
              </a:rPr>
              <a:t>Tổng quan</a:t>
            </a:r>
          </a:p>
          <a:p>
            <a:pPr algn="l">
              <a:lnSpc>
                <a:spcPts val="4424"/>
              </a:lnSpc>
            </a:pPr>
            <a:r>
              <a:rPr lang="en-US" sz="3160">
                <a:solidFill>
                  <a:srgbClr val="FFFFFF"/>
                </a:solidFill>
                <a:latin typeface="Poppins"/>
                <a:ea typeface="Poppins"/>
                <a:cs typeface="Poppins"/>
                <a:sym typeface="Poppins"/>
              </a:rPr>
              <a:t>Cơ sở lý thuyết</a:t>
            </a:r>
          </a:p>
          <a:p>
            <a:pPr algn="l">
              <a:lnSpc>
                <a:spcPts val="4424"/>
              </a:lnSpc>
            </a:pPr>
            <a:r>
              <a:rPr lang="en-US" sz="3160">
                <a:solidFill>
                  <a:srgbClr val="FFFFFF"/>
                </a:solidFill>
                <a:latin typeface="Poppins Light"/>
                <a:ea typeface="Poppins Light"/>
                <a:cs typeface="Poppins Light"/>
                <a:sym typeface="Poppins Light"/>
              </a:rPr>
              <a:t>Hiện thực hóa nghiên cứu</a:t>
            </a:r>
          </a:p>
          <a:p>
            <a:pPr algn="l">
              <a:lnSpc>
                <a:spcPts val="4424"/>
              </a:lnSpc>
            </a:pPr>
            <a:r>
              <a:rPr lang="en-US" sz="3160">
                <a:solidFill>
                  <a:srgbClr val="FFFFFF"/>
                </a:solidFill>
                <a:latin typeface="Poppins Light"/>
                <a:ea typeface="Poppins Light"/>
                <a:cs typeface="Poppins Light"/>
                <a:sym typeface="Poppins Light"/>
              </a:rPr>
              <a:t>Kết quả thực hiện</a:t>
            </a:r>
          </a:p>
          <a:p>
            <a:pPr algn="l">
              <a:lnSpc>
                <a:spcPts val="4424"/>
              </a:lnSpc>
            </a:pPr>
            <a:r>
              <a:rPr lang="en-US" sz="3160">
                <a:solidFill>
                  <a:srgbClr val="FFFFFF"/>
                </a:solidFill>
                <a:latin typeface="Poppins Light"/>
                <a:ea typeface="Poppins Light"/>
                <a:cs typeface="Poppins Light"/>
                <a:sym typeface="Poppins Light"/>
              </a:rPr>
              <a:t>Kết luận và hướng phát triển</a:t>
            </a:r>
          </a:p>
          <a:p>
            <a:pPr algn="l">
              <a:lnSpc>
                <a:spcPts val="4424"/>
              </a:lnSpc>
            </a:pPr>
          </a:p>
        </p:txBody>
      </p:sp>
      <p:sp>
        <p:nvSpPr>
          <p:cNvPr name="TextBox 10" id="10"/>
          <p:cNvSpPr txBox="true"/>
          <p:nvPr/>
        </p:nvSpPr>
        <p:spPr>
          <a:xfrm rot="0">
            <a:off x="2206355" y="4342065"/>
            <a:ext cx="545087" cy="3265534"/>
          </a:xfrm>
          <a:prstGeom prst="rect">
            <a:avLst/>
          </a:prstGeom>
        </p:spPr>
        <p:txBody>
          <a:bodyPr anchor="t" rtlCol="false" tIns="0" lIns="0" bIns="0" rIns="0">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p>
        </p:txBody>
      </p:sp>
      <p:sp>
        <p:nvSpPr>
          <p:cNvPr name="TextBox 11" id="11"/>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6538182" y="542925"/>
            <a:ext cx="4675646" cy="1284381"/>
          </a:xfrm>
          <a:prstGeom prst="rect">
            <a:avLst/>
          </a:prstGeom>
        </p:spPr>
        <p:txBody>
          <a:bodyPr anchor="t" rtlCol="false" tIns="0" lIns="0" bIns="0" rIns="0">
            <a:spAutoFit/>
          </a:bodyPr>
          <a:lstStyle/>
          <a:p>
            <a:pPr algn="ctr" marL="0" indent="0" lvl="0">
              <a:lnSpc>
                <a:spcPts val="8645"/>
              </a:lnSpc>
              <a:spcBef>
                <a:spcPct val="0"/>
              </a:spcBef>
            </a:pPr>
            <a:r>
              <a:rPr lang="en-US" sz="12007">
                <a:solidFill>
                  <a:srgbClr val="6866E1"/>
                </a:solidFill>
                <a:latin typeface="Computer Says No"/>
                <a:ea typeface="Computer Says No"/>
                <a:cs typeface="Computer Says No"/>
                <a:sym typeface="Computer Says No"/>
              </a:rPr>
              <a:t>TỔNG QUAN</a:t>
            </a:r>
          </a:p>
        </p:txBody>
      </p:sp>
      <p:sp>
        <p:nvSpPr>
          <p:cNvPr name="TextBox 6" id="6"/>
          <p:cNvSpPr txBox="true"/>
          <p:nvPr/>
        </p:nvSpPr>
        <p:spPr>
          <a:xfrm rot="0">
            <a:off x="1345653" y="2423516"/>
            <a:ext cx="15060704" cy="8404391"/>
          </a:xfrm>
          <a:prstGeom prst="rect">
            <a:avLst/>
          </a:prstGeom>
        </p:spPr>
        <p:txBody>
          <a:bodyPr anchor="t" rtlCol="false" tIns="0" lIns="0" bIns="0" rIns="0">
            <a:spAutoFit/>
          </a:bodyPr>
          <a:lstStyle/>
          <a:p>
            <a:pPr algn="l">
              <a:lnSpc>
                <a:spcPts val="5105"/>
              </a:lnSpc>
            </a:pPr>
            <a:r>
              <a:rPr lang="en-US" sz="3151">
                <a:solidFill>
                  <a:srgbClr val="FFFFFF"/>
                </a:solidFill>
                <a:latin typeface="Poppins Light"/>
                <a:ea typeface="Poppins Light"/>
                <a:cs typeface="Poppins Light"/>
                <a:sym typeface="Poppins Light"/>
              </a:rPr>
              <a:t>-  </a:t>
            </a:r>
            <a:r>
              <a:rPr lang="en-US" sz="3151">
                <a:solidFill>
                  <a:srgbClr val="FFFFFF"/>
                </a:solidFill>
                <a:latin typeface="Poppins Light"/>
                <a:ea typeface="Poppins Light"/>
                <a:cs typeface="Poppins Light"/>
                <a:sym typeface="Poppins Light"/>
              </a:rPr>
              <a:t>Phát hiện và dự đoán điểm số cá nhân có thể giúp phân biệt điểm mạnh và điểm yếu của sinh viên, từ đó tạo cơ hội cải thiện điểm số và phát triển về điểm mạnh của bạn thân sinh viên</a:t>
            </a:r>
          </a:p>
          <a:p>
            <a:pPr algn="l" marL="0" indent="0" lvl="0">
              <a:lnSpc>
                <a:spcPts val="5105"/>
              </a:lnSpc>
            </a:pPr>
          </a:p>
          <a:p>
            <a:pPr algn="l" marL="0" indent="0" lvl="0">
              <a:lnSpc>
                <a:spcPts val="5105"/>
              </a:lnSpc>
            </a:pPr>
            <a:r>
              <a:rPr lang="en-US" sz="3151">
                <a:solidFill>
                  <a:srgbClr val="FFFFFF"/>
                </a:solidFill>
                <a:latin typeface="Poppins Light"/>
                <a:ea typeface="Poppins Light"/>
                <a:cs typeface="Poppins Light"/>
                <a:sym typeface="Poppins Light"/>
              </a:rPr>
              <a:t>- Hệ thống dự đoán điểm số cung cấp chức năng dự đoán điểm cho sinh viên , hỗ trợ cố vấn học tập trong việc quản lý và hướng dẫn sinh viên trong quá trình học tập</a:t>
            </a:r>
          </a:p>
          <a:p>
            <a:pPr algn="l" marL="0" indent="0" lvl="0">
              <a:lnSpc>
                <a:spcPts val="5105"/>
              </a:lnSpc>
            </a:pPr>
          </a:p>
          <a:p>
            <a:pPr algn="l" marL="0" indent="0" lvl="0">
              <a:lnSpc>
                <a:spcPts val="5105"/>
              </a:lnSpc>
            </a:pPr>
            <a:r>
              <a:rPr lang="en-US" sz="3151">
                <a:solidFill>
                  <a:srgbClr val="FFFFFF"/>
                </a:solidFill>
                <a:latin typeface="Poppins Light"/>
                <a:ea typeface="Poppins Light"/>
                <a:cs typeface="Poppins Light"/>
                <a:sym typeface="Poppins Light"/>
              </a:rPr>
              <a:t>- Hệ thống dự đoán điểm cho từng môn học giúp sớm phát hiện các môn học có nguy cơ nợ học phần, dự đoán điểm tích lũy tránh việc cảnh báo học vụ</a:t>
            </a:r>
          </a:p>
          <a:p>
            <a:pPr algn="l">
              <a:lnSpc>
                <a:spcPts val="5105"/>
              </a:lnSpc>
            </a:pPr>
          </a:p>
          <a:p>
            <a:pPr algn="l">
              <a:lnSpc>
                <a:spcPts val="5105"/>
              </a:lnSpc>
            </a:pPr>
          </a:p>
        </p:txBody>
      </p:sp>
      <p:sp>
        <p:nvSpPr>
          <p:cNvPr name="TextBox 7" id="7"/>
          <p:cNvSpPr txBox="true"/>
          <p:nvPr/>
        </p:nvSpPr>
        <p:spPr>
          <a:xfrm rot="0">
            <a:off x="1196073" y="1825658"/>
            <a:ext cx="5509482" cy="750258"/>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LÝ DO CHỌN ĐỀ TÀI</a:t>
            </a:r>
          </a:p>
        </p:txBody>
      </p:sp>
      <p:sp>
        <p:nvSpPr>
          <p:cNvPr name="TextBox 8" id="8"/>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9803" y="3950622"/>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25412" y="3837791"/>
            <a:ext cx="8944376" cy="4114413"/>
          </a:xfrm>
          <a:custGeom>
            <a:avLst/>
            <a:gdLst/>
            <a:ahLst/>
            <a:cxnLst/>
            <a:rect r="r" b="b" t="t" l="l"/>
            <a:pathLst>
              <a:path h="4114413" w="8944376">
                <a:moveTo>
                  <a:pt x="0" y="0"/>
                </a:moveTo>
                <a:lnTo>
                  <a:pt x="8944376" y="0"/>
                </a:lnTo>
                <a:lnTo>
                  <a:pt x="8944376" y="4114413"/>
                </a:lnTo>
                <a:lnTo>
                  <a:pt x="0" y="4114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3950622"/>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3350444" y="4392495"/>
            <a:ext cx="2126610" cy="1754453"/>
          </a:xfrm>
          <a:custGeom>
            <a:avLst/>
            <a:gdLst/>
            <a:ahLst/>
            <a:cxnLst/>
            <a:rect r="r" b="b" t="t" l="l"/>
            <a:pathLst>
              <a:path h="1754453" w="2126610">
                <a:moveTo>
                  <a:pt x="0" y="0"/>
                </a:moveTo>
                <a:lnTo>
                  <a:pt x="2126610" y="0"/>
                </a:lnTo>
                <a:lnTo>
                  <a:pt x="2126610" y="1754453"/>
                </a:lnTo>
                <a:lnTo>
                  <a:pt x="0" y="1754453"/>
                </a:lnTo>
                <a:lnTo>
                  <a:pt x="0" y="0"/>
                </a:lnTo>
                <a:close/>
              </a:path>
            </a:pathLst>
          </a:custGeom>
          <a:blipFill>
            <a:blip r:embed="rId8"/>
            <a:stretch>
              <a:fillRect l="0" t="0" r="0" b="0"/>
            </a:stretch>
          </a:blipFill>
        </p:spPr>
      </p:sp>
      <p:sp>
        <p:nvSpPr>
          <p:cNvPr name="Freeform 10" id="10"/>
          <p:cNvSpPr/>
          <p:nvPr/>
        </p:nvSpPr>
        <p:spPr>
          <a:xfrm flipH="false" flipV="false" rot="0">
            <a:off x="7937583" y="4392495"/>
            <a:ext cx="2921088" cy="1329095"/>
          </a:xfrm>
          <a:custGeom>
            <a:avLst/>
            <a:gdLst/>
            <a:ahLst/>
            <a:cxnLst/>
            <a:rect r="r" b="b" t="t" l="l"/>
            <a:pathLst>
              <a:path h="1329095" w="2921088">
                <a:moveTo>
                  <a:pt x="0" y="0"/>
                </a:moveTo>
                <a:lnTo>
                  <a:pt x="2921089" y="0"/>
                </a:lnTo>
                <a:lnTo>
                  <a:pt x="2921089" y="1329095"/>
                </a:lnTo>
                <a:lnTo>
                  <a:pt x="0" y="1329095"/>
                </a:lnTo>
                <a:lnTo>
                  <a:pt x="0" y="0"/>
                </a:lnTo>
                <a:close/>
              </a:path>
            </a:pathLst>
          </a:custGeom>
          <a:blipFill>
            <a:blip r:embed="rId9"/>
            <a:stretch>
              <a:fillRect l="0" t="0" r="0" b="0"/>
            </a:stretch>
          </a:blipFill>
        </p:spPr>
      </p:sp>
      <p:sp>
        <p:nvSpPr>
          <p:cNvPr name="Freeform 11" id="11"/>
          <p:cNvSpPr/>
          <p:nvPr/>
        </p:nvSpPr>
        <p:spPr>
          <a:xfrm flipH="false" flipV="false" rot="0">
            <a:off x="12921657" y="5143500"/>
            <a:ext cx="2680193" cy="1812176"/>
          </a:xfrm>
          <a:custGeom>
            <a:avLst/>
            <a:gdLst/>
            <a:ahLst/>
            <a:cxnLst/>
            <a:rect r="r" b="b" t="t" l="l"/>
            <a:pathLst>
              <a:path h="1812176" w="2680193">
                <a:moveTo>
                  <a:pt x="0" y="0"/>
                </a:moveTo>
                <a:lnTo>
                  <a:pt x="2680192" y="0"/>
                </a:lnTo>
                <a:lnTo>
                  <a:pt x="2680192" y="1812176"/>
                </a:lnTo>
                <a:lnTo>
                  <a:pt x="0" y="1812176"/>
                </a:lnTo>
                <a:lnTo>
                  <a:pt x="0" y="0"/>
                </a:lnTo>
                <a:close/>
              </a:path>
            </a:pathLst>
          </a:custGeom>
          <a:blipFill>
            <a:blip r:embed="rId10"/>
            <a:stretch>
              <a:fillRect l="0" t="0" r="0" b="0"/>
            </a:stretch>
          </a:blipFill>
        </p:spPr>
      </p:sp>
      <p:sp>
        <p:nvSpPr>
          <p:cNvPr name="Freeform 12" id="12"/>
          <p:cNvSpPr/>
          <p:nvPr/>
        </p:nvSpPr>
        <p:spPr>
          <a:xfrm flipH="false" flipV="false" rot="0">
            <a:off x="3471034" y="6743177"/>
            <a:ext cx="2006020" cy="2006020"/>
          </a:xfrm>
          <a:custGeom>
            <a:avLst/>
            <a:gdLst/>
            <a:ahLst/>
            <a:cxnLst/>
            <a:rect r="r" b="b" t="t" l="l"/>
            <a:pathLst>
              <a:path h="2006020" w="2006020">
                <a:moveTo>
                  <a:pt x="0" y="0"/>
                </a:moveTo>
                <a:lnTo>
                  <a:pt x="2006020" y="0"/>
                </a:lnTo>
                <a:lnTo>
                  <a:pt x="2006020" y="2006020"/>
                </a:lnTo>
                <a:lnTo>
                  <a:pt x="0" y="2006020"/>
                </a:lnTo>
                <a:lnTo>
                  <a:pt x="0" y="0"/>
                </a:lnTo>
                <a:close/>
              </a:path>
            </a:pathLst>
          </a:custGeom>
          <a:blipFill>
            <a:blip r:embed="rId11"/>
            <a:stretch>
              <a:fillRect l="0" t="0" r="0" b="0"/>
            </a:stretch>
          </a:blipFill>
        </p:spPr>
      </p:sp>
      <p:sp>
        <p:nvSpPr>
          <p:cNvPr name="Freeform 13" id="13"/>
          <p:cNvSpPr/>
          <p:nvPr/>
        </p:nvSpPr>
        <p:spPr>
          <a:xfrm flipH="false" flipV="false" rot="0">
            <a:off x="7707290" y="7100342"/>
            <a:ext cx="3380621" cy="1137555"/>
          </a:xfrm>
          <a:custGeom>
            <a:avLst/>
            <a:gdLst/>
            <a:ahLst/>
            <a:cxnLst/>
            <a:rect r="r" b="b" t="t" l="l"/>
            <a:pathLst>
              <a:path h="1137555" w="3380621">
                <a:moveTo>
                  <a:pt x="0" y="0"/>
                </a:moveTo>
                <a:lnTo>
                  <a:pt x="3380621" y="0"/>
                </a:lnTo>
                <a:lnTo>
                  <a:pt x="3380621" y="1137555"/>
                </a:lnTo>
                <a:lnTo>
                  <a:pt x="0" y="1137555"/>
                </a:lnTo>
                <a:lnTo>
                  <a:pt x="0" y="0"/>
                </a:lnTo>
                <a:close/>
              </a:path>
            </a:pathLst>
          </a:custGeom>
          <a:blipFill>
            <a:blip r:embed="rId12"/>
            <a:stretch>
              <a:fillRect l="0" t="0" r="0" b="0"/>
            </a:stretch>
          </a:blipFill>
        </p:spPr>
      </p:sp>
      <p:sp>
        <p:nvSpPr>
          <p:cNvPr name="TextBox 14" id="14"/>
          <p:cNvSpPr txBox="true"/>
          <p:nvPr/>
        </p:nvSpPr>
        <p:spPr>
          <a:xfrm rot="0">
            <a:off x="2564897" y="466725"/>
            <a:ext cx="125520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ea typeface="Computer Says No"/>
                <a:cs typeface="Computer Says No"/>
                <a:sym typeface="Computer Says No"/>
              </a:rPr>
              <a:t>CƠ SỞ LÝ THUYẾT</a:t>
            </a:r>
          </a:p>
        </p:txBody>
      </p:sp>
      <p:sp>
        <p:nvSpPr>
          <p:cNvPr name="TextBox 15" id="15"/>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4</a:t>
            </a:r>
          </a:p>
        </p:txBody>
      </p:sp>
      <p:sp>
        <p:nvSpPr>
          <p:cNvPr name="TextBox 16" id="16"/>
          <p:cNvSpPr txBox="true"/>
          <p:nvPr/>
        </p:nvSpPr>
        <p:spPr>
          <a:xfrm rot="0">
            <a:off x="9139238" y="4541114"/>
            <a:ext cx="9525" cy="1071423"/>
          </a:xfrm>
          <a:prstGeom prst="rect">
            <a:avLst/>
          </a:prstGeom>
        </p:spPr>
        <p:txBody>
          <a:bodyPr anchor="t" rtlCol="false" tIns="0" lIns="0" bIns="0" rIns="0">
            <a:spAutoFit/>
          </a:bodyPr>
          <a:lstStyle/>
          <a:p>
            <a:pPr algn="ctr">
              <a:lnSpc>
                <a:spcPts val="8670"/>
              </a:lnSpc>
              <a:spcBef>
                <a:spcPct val="0"/>
              </a:spcBef>
            </a:pPr>
          </a:p>
        </p:txBody>
      </p:sp>
      <p:sp>
        <p:nvSpPr>
          <p:cNvPr name="TextBox 17" id="17"/>
          <p:cNvSpPr txBox="true"/>
          <p:nvPr/>
        </p:nvSpPr>
        <p:spPr>
          <a:xfrm rot="0">
            <a:off x="3471034" y="2446969"/>
            <a:ext cx="2211943"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FRONT-END</a:t>
            </a:r>
          </a:p>
        </p:txBody>
      </p:sp>
      <p:sp>
        <p:nvSpPr>
          <p:cNvPr name="TextBox 18" id="18"/>
          <p:cNvSpPr txBox="true"/>
          <p:nvPr/>
        </p:nvSpPr>
        <p:spPr>
          <a:xfrm rot="0">
            <a:off x="8414501" y="2446969"/>
            <a:ext cx="196619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BACK-END</a:t>
            </a:r>
          </a:p>
        </p:txBody>
      </p:sp>
      <p:sp>
        <p:nvSpPr>
          <p:cNvPr name="TextBox 19" id="19"/>
          <p:cNvSpPr txBox="true"/>
          <p:nvPr/>
        </p:nvSpPr>
        <p:spPr>
          <a:xfrm rot="0">
            <a:off x="13278654" y="2446969"/>
            <a:ext cx="1966198"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DATABASE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92272" y="1840042"/>
            <a:ext cx="5512727" cy="783508"/>
            <a:chOff x="0" y="0"/>
            <a:chExt cx="1451912" cy="206356"/>
          </a:xfrm>
        </p:grpSpPr>
        <p:sp>
          <p:nvSpPr>
            <p:cNvPr name="Freeform 3" id="3"/>
            <p:cNvSpPr/>
            <p:nvPr/>
          </p:nvSpPr>
          <p:spPr>
            <a:xfrm flipH="false" flipV="false" rot="0">
              <a:off x="0" y="0"/>
              <a:ext cx="1451912" cy="206356"/>
            </a:xfrm>
            <a:custGeom>
              <a:avLst/>
              <a:gdLst/>
              <a:ahLst/>
              <a:cxnLst/>
              <a:rect r="r" b="b" t="t" l="l"/>
              <a:pathLst>
                <a:path h="206356" w="1451912">
                  <a:moveTo>
                    <a:pt x="0" y="0"/>
                  </a:moveTo>
                  <a:lnTo>
                    <a:pt x="1451912" y="0"/>
                  </a:lnTo>
                  <a:lnTo>
                    <a:pt x="1451912" y="206356"/>
                  </a:lnTo>
                  <a:lnTo>
                    <a:pt x="0" y="206356"/>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33350"/>
              <a:ext cx="1451912" cy="339706"/>
            </a:xfrm>
            <a:prstGeom prst="rect">
              <a:avLst/>
            </a:prstGeom>
          </p:spPr>
          <p:txBody>
            <a:bodyPr anchor="ctr" rtlCol="false" tIns="50800" lIns="50800" bIns="50800" rIns="50800"/>
            <a:lstStyle/>
            <a:p>
              <a:pPr algn="ctr" marL="0" indent="0" lvl="1">
                <a:lnSpc>
                  <a:spcPts val="4354"/>
                </a:lnSpc>
                <a:spcBef>
                  <a:spcPct val="0"/>
                </a:spcBef>
              </a:pPr>
              <a:r>
                <a:rPr lang="en-US" sz="2688">
                  <a:solidFill>
                    <a:srgbClr val="FFFFFF"/>
                  </a:solidFill>
                  <a:latin typeface="Poppins Light"/>
                  <a:ea typeface="Poppins Light"/>
                  <a:cs typeface="Poppins Light"/>
                  <a:sym typeface="Poppins Light"/>
                </a:rPr>
                <a:t>Thuật toán Hồi quy tuyến tính</a:t>
              </a:r>
            </a:p>
          </p:txBody>
        </p:sp>
      </p:grpSp>
      <p:sp>
        <p:nvSpPr>
          <p:cNvPr name="Freeform 5" id="5"/>
          <p:cNvSpPr/>
          <p:nvPr/>
        </p:nvSpPr>
        <p:spPr>
          <a:xfrm flipH="false" flipV="false" rot="0">
            <a:off x="14207667" y="-3216890"/>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TextBox 6" id="6"/>
          <p:cNvSpPr txBox="true"/>
          <p:nvPr/>
        </p:nvSpPr>
        <p:spPr>
          <a:xfrm rot="0">
            <a:off x="5229377" y="390525"/>
            <a:ext cx="10561926" cy="1438215"/>
          </a:xfrm>
          <a:prstGeom prst="rect">
            <a:avLst/>
          </a:prstGeom>
        </p:spPr>
        <p:txBody>
          <a:bodyPr anchor="t" rtlCol="false" tIns="0" lIns="0" bIns="0" rIns="0">
            <a:spAutoFit/>
          </a:bodyPr>
          <a:lstStyle/>
          <a:p>
            <a:pPr algn="just" marL="0" indent="0" lvl="0">
              <a:lnSpc>
                <a:spcPts val="10200"/>
              </a:lnSpc>
            </a:pPr>
            <a:r>
              <a:rPr lang="en-US" sz="12000">
                <a:solidFill>
                  <a:srgbClr val="6866E1"/>
                </a:solidFill>
                <a:latin typeface="Computer Says No"/>
                <a:ea typeface="Computer Says No"/>
                <a:cs typeface="Computer Says No"/>
                <a:sym typeface="Computer Says No"/>
              </a:rPr>
              <a:t>CƠ SỞ LÝ THUYẾT</a:t>
            </a:r>
          </a:p>
        </p:txBody>
      </p:sp>
      <p:sp>
        <p:nvSpPr>
          <p:cNvPr name="Freeform 7" id="7"/>
          <p:cNvSpPr/>
          <p:nvPr/>
        </p:nvSpPr>
        <p:spPr>
          <a:xfrm flipH="false" flipV="false" rot="0">
            <a:off x="8178421" y="2859631"/>
            <a:ext cx="9336141" cy="5883587"/>
          </a:xfrm>
          <a:custGeom>
            <a:avLst/>
            <a:gdLst/>
            <a:ahLst/>
            <a:cxnLst/>
            <a:rect r="r" b="b" t="t" l="l"/>
            <a:pathLst>
              <a:path h="5883587" w="9336141">
                <a:moveTo>
                  <a:pt x="0" y="0"/>
                </a:moveTo>
                <a:lnTo>
                  <a:pt x="9336141" y="0"/>
                </a:lnTo>
                <a:lnTo>
                  <a:pt x="9336141" y="5883587"/>
                </a:lnTo>
                <a:lnTo>
                  <a:pt x="0" y="5883587"/>
                </a:lnTo>
                <a:lnTo>
                  <a:pt x="0" y="0"/>
                </a:lnTo>
                <a:close/>
              </a:path>
            </a:pathLst>
          </a:custGeom>
          <a:blipFill>
            <a:blip r:embed="rId3"/>
            <a:stretch>
              <a:fillRect l="0" t="-900" r="0" b="-900"/>
            </a:stretch>
          </a:blipFill>
        </p:spPr>
      </p:sp>
      <p:sp>
        <p:nvSpPr>
          <p:cNvPr name="TextBox 8" id="8"/>
          <p:cNvSpPr txBox="true"/>
          <p:nvPr/>
        </p:nvSpPr>
        <p:spPr>
          <a:xfrm rot="0">
            <a:off x="592272" y="2707231"/>
            <a:ext cx="6947717" cy="5739586"/>
          </a:xfrm>
          <a:prstGeom prst="rect">
            <a:avLst/>
          </a:prstGeom>
        </p:spPr>
        <p:txBody>
          <a:bodyPr anchor="t" rtlCol="false" tIns="0" lIns="0" bIns="0" rIns="0">
            <a:spAutoFit/>
          </a:bodyPr>
          <a:lstStyle/>
          <a:p>
            <a:pPr algn="just" marL="0" indent="0" lvl="0">
              <a:lnSpc>
                <a:spcPts val="5101"/>
              </a:lnSpc>
            </a:pPr>
            <a:r>
              <a:rPr lang="en-US" sz="3149">
                <a:solidFill>
                  <a:srgbClr val="FFFFFF"/>
                </a:solidFill>
                <a:latin typeface="Poppins Light"/>
                <a:ea typeface="Poppins Light"/>
                <a:cs typeface="Poppins Light"/>
                <a:sym typeface="Poppins Light"/>
              </a:rPr>
              <a:t>Hồi quy tuyến tính là thuật toán dự đoán dữ liệu bằng cách sử dụng các tuyến tính để phân tích và dự đoán giá trị không xác định.</a:t>
            </a:r>
          </a:p>
          <a:p>
            <a:pPr algn="just">
              <a:lnSpc>
                <a:spcPts val="5101"/>
              </a:lnSpc>
            </a:pPr>
            <a:r>
              <a:rPr lang="en-US" sz="3149">
                <a:solidFill>
                  <a:srgbClr val="FFFFFF"/>
                </a:solidFill>
                <a:latin typeface="Poppins Light"/>
                <a:ea typeface="Poppins Light"/>
                <a:cs typeface="Poppins Light"/>
                <a:sym typeface="Poppins Light"/>
              </a:rPr>
              <a:t>Đồ thị Hồi quy tuyến tính: với trục x là biến độc lập, trục y là biến phụ thuộc. Mối quan hệ tuyến tính giữa các biến phải tồn tại để dự đoán dữ liệu.</a:t>
            </a:r>
          </a:p>
        </p:txBody>
      </p:sp>
      <p:sp>
        <p:nvSpPr>
          <p:cNvPr name="TextBox 9" id="9"/>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207667" y="-3216890"/>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TextBox 3" id="3"/>
          <p:cNvSpPr txBox="true"/>
          <p:nvPr/>
        </p:nvSpPr>
        <p:spPr>
          <a:xfrm rot="0">
            <a:off x="5279933" y="229316"/>
            <a:ext cx="10561926" cy="1438275"/>
          </a:xfrm>
          <a:prstGeom prst="rect">
            <a:avLst/>
          </a:prstGeom>
        </p:spPr>
        <p:txBody>
          <a:bodyPr anchor="t" rtlCol="false" tIns="0" lIns="0" bIns="0" rIns="0">
            <a:spAutoFit/>
          </a:bodyPr>
          <a:lstStyle/>
          <a:p>
            <a:pPr algn="just" marL="0" indent="0" lvl="0">
              <a:lnSpc>
                <a:spcPts val="10200"/>
              </a:lnSpc>
            </a:pPr>
            <a:r>
              <a:rPr lang="en-US" sz="12000">
                <a:solidFill>
                  <a:srgbClr val="6866E1"/>
                </a:solidFill>
                <a:latin typeface="Computer Says No"/>
                <a:ea typeface="Computer Says No"/>
                <a:cs typeface="Computer Says No"/>
                <a:sym typeface="Computer Says No"/>
              </a:rPr>
              <a:t>CƠ SỞ LÝ THUYẾT</a:t>
            </a:r>
          </a:p>
        </p:txBody>
      </p:sp>
      <p:grpSp>
        <p:nvGrpSpPr>
          <p:cNvPr name="Group 4" id="4"/>
          <p:cNvGrpSpPr/>
          <p:nvPr/>
        </p:nvGrpSpPr>
        <p:grpSpPr>
          <a:xfrm rot="0">
            <a:off x="697621" y="1800941"/>
            <a:ext cx="5900270" cy="783448"/>
            <a:chOff x="0" y="0"/>
            <a:chExt cx="1553981" cy="206340"/>
          </a:xfrm>
        </p:grpSpPr>
        <p:sp>
          <p:nvSpPr>
            <p:cNvPr name="Freeform 5" id="5"/>
            <p:cNvSpPr/>
            <p:nvPr/>
          </p:nvSpPr>
          <p:spPr>
            <a:xfrm flipH="false" flipV="false" rot="0">
              <a:off x="0" y="0"/>
              <a:ext cx="1553981" cy="206340"/>
            </a:xfrm>
            <a:custGeom>
              <a:avLst/>
              <a:gdLst/>
              <a:ahLst/>
              <a:cxnLst/>
              <a:rect r="r" b="b" t="t" l="l"/>
              <a:pathLst>
                <a:path h="206340" w="1553981">
                  <a:moveTo>
                    <a:pt x="0" y="0"/>
                  </a:moveTo>
                  <a:lnTo>
                    <a:pt x="1553981" y="0"/>
                  </a:lnTo>
                  <a:lnTo>
                    <a:pt x="1553981" y="206340"/>
                  </a:lnTo>
                  <a:lnTo>
                    <a:pt x="0" y="206340"/>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133350"/>
              <a:ext cx="1553981" cy="339690"/>
            </a:xfrm>
            <a:prstGeom prst="rect">
              <a:avLst/>
            </a:prstGeom>
          </p:spPr>
          <p:txBody>
            <a:bodyPr anchor="ctr" rtlCol="false" tIns="50800" lIns="50800" bIns="50800" rIns="50800"/>
            <a:lstStyle/>
            <a:p>
              <a:pPr algn="ctr" marL="0" indent="0" lvl="1">
                <a:lnSpc>
                  <a:spcPts val="4354"/>
                </a:lnSpc>
                <a:spcBef>
                  <a:spcPct val="0"/>
                </a:spcBef>
              </a:pPr>
              <a:r>
                <a:rPr lang="en-US" sz="2688">
                  <a:solidFill>
                    <a:srgbClr val="FFFFFF"/>
                  </a:solidFill>
                  <a:latin typeface="Poppins Light"/>
                  <a:ea typeface="Poppins Light"/>
                  <a:cs typeface="Poppins Light"/>
                  <a:sym typeface="Poppins Light"/>
                </a:rPr>
                <a:t>Thuật toán Rừng ngẫu nhiên</a:t>
              </a:r>
            </a:p>
          </p:txBody>
        </p:sp>
      </p:grpSp>
      <p:sp>
        <p:nvSpPr>
          <p:cNvPr name="Freeform 7" id="7"/>
          <p:cNvSpPr/>
          <p:nvPr/>
        </p:nvSpPr>
        <p:spPr>
          <a:xfrm flipH="false" flipV="false" rot="0">
            <a:off x="7841449" y="2859631"/>
            <a:ext cx="9067179" cy="6266868"/>
          </a:xfrm>
          <a:custGeom>
            <a:avLst/>
            <a:gdLst/>
            <a:ahLst/>
            <a:cxnLst/>
            <a:rect r="r" b="b" t="t" l="l"/>
            <a:pathLst>
              <a:path h="6266868" w="9067179">
                <a:moveTo>
                  <a:pt x="0" y="0"/>
                </a:moveTo>
                <a:lnTo>
                  <a:pt x="9067179" y="0"/>
                </a:lnTo>
                <a:lnTo>
                  <a:pt x="9067179" y="6266867"/>
                </a:lnTo>
                <a:lnTo>
                  <a:pt x="0" y="6266867"/>
                </a:lnTo>
                <a:lnTo>
                  <a:pt x="0" y="0"/>
                </a:lnTo>
                <a:close/>
              </a:path>
            </a:pathLst>
          </a:custGeom>
          <a:blipFill>
            <a:blip r:embed="rId3"/>
            <a:stretch>
              <a:fillRect l="0" t="0" r="0" b="0"/>
            </a:stretch>
          </a:blipFill>
        </p:spPr>
      </p:sp>
      <p:sp>
        <p:nvSpPr>
          <p:cNvPr name="TextBox 8" id="8"/>
          <p:cNvSpPr txBox="true"/>
          <p:nvPr/>
        </p:nvSpPr>
        <p:spPr>
          <a:xfrm rot="0">
            <a:off x="697621" y="2707231"/>
            <a:ext cx="6221906" cy="7018118"/>
          </a:xfrm>
          <a:prstGeom prst="rect">
            <a:avLst/>
          </a:prstGeom>
        </p:spPr>
        <p:txBody>
          <a:bodyPr anchor="t" rtlCol="false" tIns="0" lIns="0" bIns="0" rIns="0">
            <a:spAutoFit/>
          </a:bodyPr>
          <a:lstStyle/>
          <a:p>
            <a:pPr algn="just">
              <a:lnSpc>
                <a:spcPts val="5101"/>
              </a:lnSpc>
            </a:pPr>
            <a:r>
              <a:rPr lang="en-US" sz="3149">
                <a:solidFill>
                  <a:srgbClr val="FFFFFF"/>
                </a:solidFill>
                <a:latin typeface="Poppins Light"/>
                <a:ea typeface="Poppins Light"/>
                <a:cs typeface="Poppins Light"/>
                <a:sym typeface="Poppins Light"/>
              </a:rPr>
              <a:t>Rừng ngẫu nhiên</a:t>
            </a:r>
            <a:r>
              <a:rPr lang="en-US" sz="3149">
                <a:solidFill>
                  <a:srgbClr val="FFFFFF"/>
                </a:solidFill>
                <a:latin typeface="Poppins Light"/>
                <a:ea typeface="Poppins Light"/>
                <a:cs typeface="Poppins Light"/>
                <a:sym typeface="Poppins Light"/>
              </a:rPr>
              <a:t> là thuật toán học máy sử dụng nhiều cây quyết định để tạo kết quả duy nhất tăng độ chính xác so với cây quyết định đơn lẻ. Sử dụng Bagging và ngẫu nhiên hóa đặc trưng giúp giảm thiểu quá khớp và tăng khả năng dự đoán chính xác bằng cách tạo ra các cây quyết định không liên quan nhau.</a:t>
            </a:r>
          </a:p>
        </p:txBody>
      </p:sp>
      <p:sp>
        <p:nvSpPr>
          <p:cNvPr name="TextBox 9" id="9"/>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3255095" y="542925"/>
            <a:ext cx="12078684" cy="1284441"/>
          </a:xfrm>
          <a:prstGeom prst="rect">
            <a:avLst/>
          </a:prstGeom>
        </p:spPr>
        <p:txBody>
          <a:bodyPr anchor="t" rtlCol="false" tIns="0" lIns="0" bIns="0" rIns="0">
            <a:spAutoFit/>
          </a:bodyPr>
          <a:lstStyle/>
          <a:p>
            <a:pPr algn="ctr" marL="0" indent="0" lvl="0">
              <a:lnSpc>
                <a:spcPts val="8645"/>
              </a:lnSpc>
              <a:spcBef>
                <a:spcPct val="0"/>
              </a:spcBef>
            </a:pPr>
            <a:r>
              <a:rPr lang="en-US" sz="12007">
                <a:solidFill>
                  <a:srgbClr val="6866E1"/>
                </a:solidFill>
                <a:latin typeface="Computer Says No"/>
                <a:ea typeface="Computer Says No"/>
                <a:cs typeface="Computer Says No"/>
                <a:sym typeface="Computer Says No"/>
              </a:rPr>
              <a:t>CƠ SỞ LÝ THUYẾT</a:t>
            </a:r>
          </a:p>
        </p:txBody>
      </p:sp>
      <p:sp>
        <p:nvSpPr>
          <p:cNvPr name="TextBox 6" id="6"/>
          <p:cNvSpPr txBox="true"/>
          <p:nvPr/>
        </p:nvSpPr>
        <p:spPr>
          <a:xfrm rot="0">
            <a:off x="778756" y="2141631"/>
            <a:ext cx="6285029" cy="750317"/>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CÔNG THỨC DỰ ĐOÁN ĐIỂM</a:t>
            </a:r>
          </a:p>
        </p:txBody>
      </p:sp>
      <p:sp>
        <p:nvSpPr>
          <p:cNvPr name="TextBox 7" id="7"/>
          <p:cNvSpPr txBox="true"/>
          <p:nvPr/>
        </p:nvSpPr>
        <p:spPr>
          <a:xfrm rot="0">
            <a:off x="888322" y="2840996"/>
            <a:ext cx="14865568" cy="631991"/>
          </a:xfrm>
          <a:prstGeom prst="rect">
            <a:avLst/>
          </a:prstGeom>
        </p:spPr>
        <p:txBody>
          <a:bodyPr anchor="t" rtlCol="false" tIns="0" lIns="0" bIns="0" rIns="0">
            <a:spAutoFit/>
          </a:bodyPr>
          <a:lstStyle/>
          <a:p>
            <a:pPr algn="just">
              <a:lnSpc>
                <a:spcPts val="5105"/>
              </a:lnSpc>
            </a:pPr>
            <a:r>
              <a:rPr lang="en-US" sz="3151">
                <a:solidFill>
                  <a:srgbClr val="FFFFFF"/>
                </a:solidFill>
                <a:latin typeface="Poppins Light"/>
                <a:ea typeface="Poppins Light"/>
                <a:cs typeface="Poppins Light"/>
                <a:sym typeface="Poppins Light"/>
              </a:rPr>
              <a:t>Công thức tính điểm của toàn trường được mặc định là giống nhau</a:t>
            </a:r>
          </a:p>
        </p:txBody>
      </p:sp>
      <p:sp>
        <p:nvSpPr>
          <p:cNvPr name="TextBox 8" id="8"/>
          <p:cNvSpPr txBox="true"/>
          <p:nvPr/>
        </p:nvSpPr>
        <p:spPr>
          <a:xfrm rot="0">
            <a:off x="-641709" y="3885862"/>
            <a:ext cx="6285029" cy="750317"/>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DỮ LIỆU MẪU</a:t>
            </a:r>
          </a:p>
        </p:txBody>
      </p:sp>
      <p:sp>
        <p:nvSpPr>
          <p:cNvPr name="TextBox 9" id="9"/>
          <p:cNvSpPr txBox="true"/>
          <p:nvPr/>
        </p:nvSpPr>
        <p:spPr>
          <a:xfrm rot="0">
            <a:off x="888322" y="4617130"/>
            <a:ext cx="14268993" cy="1279691"/>
          </a:xfrm>
          <a:prstGeom prst="rect">
            <a:avLst/>
          </a:prstGeom>
        </p:spPr>
        <p:txBody>
          <a:bodyPr anchor="t" rtlCol="false" tIns="0" lIns="0" bIns="0" rIns="0">
            <a:spAutoFit/>
          </a:bodyPr>
          <a:lstStyle/>
          <a:p>
            <a:pPr algn="just">
              <a:lnSpc>
                <a:spcPts val="5105"/>
              </a:lnSpc>
            </a:pPr>
            <a:r>
              <a:rPr lang="en-US" sz="3151">
                <a:solidFill>
                  <a:srgbClr val="FFFFFF"/>
                </a:solidFill>
                <a:latin typeface="Poppins"/>
                <a:ea typeface="Poppins"/>
                <a:cs typeface="Poppins"/>
                <a:sym typeface="Poppins"/>
              </a:rPr>
              <a:t>Giới hạn phạm vi dữ liệu được lấy từ điểm của sinh viên thuộc Khoa Kỹ thuật và Công nghệ</a:t>
            </a:r>
          </a:p>
        </p:txBody>
      </p:sp>
      <p:sp>
        <p:nvSpPr>
          <p:cNvPr name="TextBox 10" id="10"/>
          <p:cNvSpPr txBox="true"/>
          <p:nvPr/>
        </p:nvSpPr>
        <p:spPr>
          <a:xfrm rot="0">
            <a:off x="888322" y="6164364"/>
            <a:ext cx="14687435" cy="1279691"/>
          </a:xfrm>
          <a:prstGeom prst="rect">
            <a:avLst/>
          </a:prstGeom>
        </p:spPr>
        <p:txBody>
          <a:bodyPr anchor="t" rtlCol="false" tIns="0" lIns="0" bIns="0" rIns="0">
            <a:spAutoFit/>
          </a:bodyPr>
          <a:lstStyle/>
          <a:p>
            <a:pPr algn="just">
              <a:lnSpc>
                <a:spcPts val="5105"/>
              </a:lnSpc>
            </a:pPr>
            <a:r>
              <a:rPr lang="en-US" sz="3151">
                <a:solidFill>
                  <a:srgbClr val="FFFFFF"/>
                </a:solidFill>
                <a:latin typeface="Poppins"/>
                <a:ea typeface="Poppins"/>
                <a:cs typeface="Poppins"/>
                <a:sym typeface="Poppins"/>
              </a:rPr>
              <a:t>Dữ liệu mẫu trong hệ thống đang sử dụng được lấy từ điểm của sinh viên Ngành Công nghệ Thông tin từ khóa năm 2018 đến năm 2022</a:t>
            </a:r>
          </a:p>
        </p:txBody>
      </p:sp>
      <p:sp>
        <p:nvSpPr>
          <p:cNvPr name="TextBox 11" id="11"/>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3255095" y="542925"/>
            <a:ext cx="12078684" cy="1284381"/>
          </a:xfrm>
          <a:prstGeom prst="rect">
            <a:avLst/>
          </a:prstGeom>
        </p:spPr>
        <p:txBody>
          <a:bodyPr anchor="t" rtlCol="false" tIns="0" lIns="0" bIns="0" rIns="0">
            <a:spAutoFit/>
          </a:bodyPr>
          <a:lstStyle/>
          <a:p>
            <a:pPr algn="ctr" marL="0" indent="0" lvl="0">
              <a:lnSpc>
                <a:spcPts val="8645"/>
              </a:lnSpc>
              <a:spcBef>
                <a:spcPct val="0"/>
              </a:spcBef>
            </a:pPr>
            <a:r>
              <a:rPr lang="en-US" sz="12007">
                <a:solidFill>
                  <a:srgbClr val="6866E1"/>
                </a:solidFill>
                <a:latin typeface="Computer Says No"/>
                <a:ea typeface="Computer Says No"/>
                <a:cs typeface="Computer Says No"/>
                <a:sym typeface="Computer Says No"/>
              </a:rPr>
              <a:t>HIỆN THỰC HÓA NGHIÊN CỨU</a:t>
            </a:r>
          </a:p>
        </p:txBody>
      </p:sp>
      <p:sp>
        <p:nvSpPr>
          <p:cNvPr name="TextBox 6" id="6"/>
          <p:cNvSpPr txBox="true"/>
          <p:nvPr/>
        </p:nvSpPr>
        <p:spPr>
          <a:xfrm rot="0">
            <a:off x="1909770" y="2977799"/>
            <a:ext cx="15099333" cy="1927391"/>
          </a:xfrm>
          <a:prstGeom prst="rect">
            <a:avLst/>
          </a:prstGeom>
        </p:spPr>
        <p:txBody>
          <a:bodyPr anchor="t" rtlCol="false" tIns="0" lIns="0" bIns="0" rIns="0">
            <a:spAutoFit/>
          </a:bodyPr>
          <a:lstStyle/>
          <a:p>
            <a:pPr algn="l">
              <a:lnSpc>
                <a:spcPts val="5105"/>
              </a:lnSpc>
            </a:pPr>
            <a:r>
              <a:rPr lang="en-US" sz="3151">
                <a:solidFill>
                  <a:srgbClr val="FFFFFF"/>
                </a:solidFill>
                <a:latin typeface="Poppins Bold"/>
                <a:ea typeface="Poppins Bold"/>
                <a:cs typeface="Poppins Bold"/>
                <a:sym typeface="Poppins Bold"/>
              </a:rPr>
              <a:t>Phân quyền Admin:</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Quản lý khung chương trình đào tạo của các ngành </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Quản lý dữ liệu điểm sinh viên tạo ra dữ liệu mẫu từ điểm số của sinh viên</a:t>
            </a:r>
          </a:p>
        </p:txBody>
      </p:sp>
      <p:sp>
        <p:nvSpPr>
          <p:cNvPr name="TextBox 7" id="7"/>
          <p:cNvSpPr txBox="true"/>
          <p:nvPr/>
        </p:nvSpPr>
        <p:spPr>
          <a:xfrm rot="0">
            <a:off x="357492" y="2141631"/>
            <a:ext cx="5509482" cy="750258"/>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MÔ TẢ CHỨC NĂNG</a:t>
            </a:r>
          </a:p>
        </p:txBody>
      </p:sp>
      <p:sp>
        <p:nvSpPr>
          <p:cNvPr name="TextBox 8" id="8"/>
          <p:cNvSpPr txBox="true"/>
          <p:nvPr/>
        </p:nvSpPr>
        <p:spPr>
          <a:xfrm rot="0">
            <a:off x="1909770" y="4991100"/>
            <a:ext cx="15758256" cy="1927391"/>
          </a:xfrm>
          <a:prstGeom prst="rect">
            <a:avLst/>
          </a:prstGeom>
        </p:spPr>
        <p:txBody>
          <a:bodyPr anchor="t" rtlCol="false" tIns="0" lIns="0" bIns="0" rIns="0">
            <a:spAutoFit/>
          </a:bodyPr>
          <a:lstStyle/>
          <a:p>
            <a:pPr algn="l">
              <a:lnSpc>
                <a:spcPts val="5105"/>
              </a:lnSpc>
            </a:pPr>
            <a:r>
              <a:rPr lang="en-US" sz="3151">
                <a:solidFill>
                  <a:srgbClr val="FFFFFF"/>
                </a:solidFill>
                <a:latin typeface="Poppins Bold"/>
                <a:ea typeface="Poppins Bold"/>
                <a:cs typeface="Poppins Bold"/>
                <a:sym typeface="Poppins Bold"/>
              </a:rPr>
              <a:t>Phân quyền Giảng viên:</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Quản lý thông tin cá nhân sinh viên, xem các thông kê cơ bản của sinh viên</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Nhập dữ liệu điểm cho sinh viên</a:t>
            </a:r>
          </a:p>
        </p:txBody>
      </p:sp>
      <p:sp>
        <p:nvSpPr>
          <p:cNvPr name="TextBox 9" id="9"/>
          <p:cNvSpPr txBox="true"/>
          <p:nvPr/>
        </p:nvSpPr>
        <p:spPr>
          <a:xfrm rot="0">
            <a:off x="1909770" y="7194716"/>
            <a:ext cx="14661584" cy="1927391"/>
          </a:xfrm>
          <a:prstGeom prst="rect">
            <a:avLst/>
          </a:prstGeom>
        </p:spPr>
        <p:txBody>
          <a:bodyPr anchor="t" rtlCol="false" tIns="0" lIns="0" bIns="0" rIns="0">
            <a:spAutoFit/>
          </a:bodyPr>
          <a:lstStyle/>
          <a:p>
            <a:pPr algn="l">
              <a:lnSpc>
                <a:spcPts val="5105"/>
              </a:lnSpc>
            </a:pPr>
            <a:r>
              <a:rPr lang="en-US" sz="3151">
                <a:solidFill>
                  <a:srgbClr val="FFFFFF"/>
                </a:solidFill>
                <a:latin typeface="Poppins Bold"/>
                <a:ea typeface="Poppins Bold"/>
                <a:cs typeface="Poppins Bold"/>
                <a:sym typeface="Poppins Bold"/>
              </a:rPr>
              <a:t>Phân quyền Sinh viên:</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Quản lý thông tin cá nhân </a:t>
            </a:r>
          </a:p>
          <a:p>
            <a:pPr algn="l" marL="680441" indent="-340221" lvl="1">
              <a:lnSpc>
                <a:spcPts val="5105"/>
              </a:lnSpc>
              <a:buFont typeface="Arial"/>
              <a:buChar char="•"/>
            </a:pPr>
            <a:r>
              <a:rPr lang="en-US" sz="3151">
                <a:solidFill>
                  <a:srgbClr val="FFFFFF"/>
                </a:solidFill>
                <a:latin typeface="Poppins Light"/>
                <a:ea typeface="Poppins Light"/>
                <a:cs typeface="Poppins Light"/>
                <a:sym typeface="Poppins Light"/>
              </a:rPr>
              <a:t>Dự đoán điểm theo học kỳ, dự đoán điểm theo môn tiên quyết</a:t>
            </a:r>
          </a:p>
        </p:txBody>
      </p:sp>
      <p:sp>
        <p:nvSpPr>
          <p:cNvPr name="TextBox 10" id="10"/>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2116664" y="2733307"/>
            <a:ext cx="12778638" cy="6914965"/>
          </a:xfrm>
          <a:custGeom>
            <a:avLst/>
            <a:gdLst/>
            <a:ahLst/>
            <a:cxnLst/>
            <a:rect r="r" b="b" t="t" l="l"/>
            <a:pathLst>
              <a:path h="6914965" w="12778638">
                <a:moveTo>
                  <a:pt x="0" y="0"/>
                </a:moveTo>
                <a:lnTo>
                  <a:pt x="12778638" y="0"/>
                </a:lnTo>
                <a:lnTo>
                  <a:pt x="12778638" y="6914965"/>
                </a:lnTo>
                <a:lnTo>
                  <a:pt x="0" y="6914965"/>
                </a:lnTo>
                <a:lnTo>
                  <a:pt x="0" y="0"/>
                </a:lnTo>
                <a:close/>
              </a:path>
            </a:pathLst>
          </a:custGeom>
          <a:blipFill>
            <a:blip r:embed="rId4"/>
            <a:stretch>
              <a:fillRect l="0" t="0" r="0" b="0"/>
            </a:stretch>
          </a:blipFill>
        </p:spPr>
      </p:sp>
      <p:sp>
        <p:nvSpPr>
          <p:cNvPr name="TextBox 6" id="6"/>
          <p:cNvSpPr txBox="true"/>
          <p:nvPr/>
        </p:nvSpPr>
        <p:spPr>
          <a:xfrm rot="0">
            <a:off x="-356128" y="1983049"/>
            <a:ext cx="5509482" cy="750258"/>
          </a:xfrm>
          <a:prstGeom prst="rect">
            <a:avLst/>
          </a:prstGeom>
        </p:spPr>
        <p:txBody>
          <a:bodyPr anchor="t" rtlCol="false" tIns="0" lIns="0" bIns="0" rIns="0">
            <a:spAutoFit/>
          </a:bodyPr>
          <a:lstStyle/>
          <a:p>
            <a:pPr algn="ctr" marL="0" indent="0" lvl="0">
              <a:lnSpc>
                <a:spcPts val="5037"/>
              </a:lnSpc>
              <a:spcBef>
                <a:spcPct val="0"/>
              </a:spcBef>
            </a:pPr>
            <a:r>
              <a:rPr lang="en-US" sz="6995">
                <a:solidFill>
                  <a:srgbClr val="6866E1"/>
                </a:solidFill>
                <a:latin typeface="Computer Says No"/>
                <a:ea typeface="Computer Says No"/>
                <a:cs typeface="Computer Says No"/>
                <a:sym typeface="Computer Says No"/>
              </a:rPr>
              <a:t>MÔ TẢ CHỨC NĂNG</a:t>
            </a:r>
          </a:p>
        </p:txBody>
      </p:sp>
      <p:sp>
        <p:nvSpPr>
          <p:cNvPr name="TextBox 7" id="7"/>
          <p:cNvSpPr txBox="true"/>
          <p:nvPr/>
        </p:nvSpPr>
        <p:spPr>
          <a:xfrm rot="0">
            <a:off x="3104658" y="542925"/>
            <a:ext cx="12078684" cy="1284441"/>
          </a:xfrm>
          <a:prstGeom prst="rect">
            <a:avLst/>
          </a:prstGeom>
        </p:spPr>
        <p:txBody>
          <a:bodyPr anchor="t" rtlCol="false" tIns="0" lIns="0" bIns="0" rIns="0">
            <a:spAutoFit/>
          </a:bodyPr>
          <a:lstStyle/>
          <a:p>
            <a:pPr algn="ctr" marL="0" indent="0" lvl="0">
              <a:lnSpc>
                <a:spcPts val="8645"/>
              </a:lnSpc>
              <a:spcBef>
                <a:spcPct val="0"/>
              </a:spcBef>
            </a:pPr>
            <a:r>
              <a:rPr lang="en-US" sz="12007">
                <a:solidFill>
                  <a:srgbClr val="6866E1"/>
                </a:solidFill>
                <a:latin typeface="Computer Says No"/>
                <a:ea typeface="Computer Says No"/>
                <a:cs typeface="Computer Says No"/>
                <a:sym typeface="Computer Says No"/>
              </a:rPr>
              <a:t>HIỆN THỰC HÓA NGHIÊN CỨU</a:t>
            </a:r>
          </a:p>
        </p:txBody>
      </p:sp>
      <p:sp>
        <p:nvSpPr>
          <p:cNvPr name="TextBox 8" id="8"/>
          <p:cNvSpPr txBox="true"/>
          <p:nvPr/>
        </p:nvSpPr>
        <p:spPr>
          <a:xfrm rot="0">
            <a:off x="17986019" y="9389062"/>
            <a:ext cx="245864"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DAGLKjA6uf0</dc:identifier>
  <dcterms:modified xsi:type="dcterms:W3CDTF">2011-08-01T06:04:30Z</dcterms:modified>
  <cp:revision>1</cp:revision>
  <dc:title>project</dc:title>
</cp:coreProperties>
</file>